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8" autoAdjust="0"/>
    <p:restoredTop sz="94660"/>
  </p:normalViewPr>
  <p:slideViewPr>
    <p:cSldViewPr snapToGrid="0">
      <p:cViewPr varScale="1">
        <p:scale>
          <a:sx n="94" d="100"/>
          <a:sy n="94" d="100"/>
        </p:scale>
        <p:origin x="86"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s>
</file>

<file path=ppt/slideLayouts/_rels/slideLayout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7200" cap="none"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448B07-2C06-4CF2-8E91-F7385E71E2CB}" type="datetimeFigureOut">
              <a:rPr lang="en-US" dirty="0"/>
              <a:t>2/21/2026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81069D4-B020-4602-B87C-B094679675DF}" type="datetimeFigureOut">
              <a:rPr lang="en-US" dirty="0"/>
              <a:t>2/21/2026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36C11EA-3D59-4DFE-9385-0A032B3191AF}" type="datetimeFigureOut">
              <a:rPr lang="en-US" dirty="0"/>
              <a:t>2/21/2026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04936D4-0671-4B70-A95D-BFBC9A35DA5B}" type="datetimeFigureOut">
              <a:rPr lang="en-US" dirty="0"/>
              <a:t>2/21/2026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72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DD67DAC-232D-4042-B5C0-E64770A42A28}" type="datetimeFigureOut">
              <a:rPr lang="en-US" dirty="0"/>
              <a:t>2/21/2026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ECECD2C-79BD-4B90-B3FA-E3B19B3FF97B}" type="datetimeFigureOut">
              <a:rPr lang="en-US" dirty="0"/>
              <a:t>2/21/2026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9E9FDB6-7A26-4DBB-9BB0-088C0534314D}" type="datetimeFigureOut">
              <a:rPr lang="en-US" dirty="0"/>
              <a:t>2/21/2026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2E7C72F-E0F0-449A-A903-6D7865ED3EFA}" type="datetimeFigureOut">
              <a:rPr lang="en-US" dirty="0"/>
              <a:t>2/21/2026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1207D-C9F3-42EA-960B-DC9955B358C7}" type="datetimeFigureOut">
              <a:rPr lang="en-US" dirty="0"/>
              <a:t>2/21/2026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8827A6-8947-4115-8D9E-E89B1EC0518D}" type="datetimeFigureOut">
              <a:rPr lang="en-US" dirty="0"/>
              <a:t>2/21/2026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D460A6F-F31A-4CA3-B222-0B3C224FF998}" type="datetimeFigureOut">
              <a:rPr lang="en-US" dirty="0"/>
              <a:t>2/21/2026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microsoft.com/office/2007/relationships/hdphoto" Target="../media/hdphoto1.wdp"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48A1663-7765-4EF4-B97F-A02E70C6265E}" type="datetimeFigureOut">
              <a:rPr lang="en-US" dirty="0"/>
              <a:t>2/21/2026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0">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2.png" /><Relationship Id="rId4" Type="http://schemas.openxmlformats.org/officeDocument/2006/relationships/image" Target="../media/image15.jpeg" /></Relationships>
</file>

<file path=ppt/slides/_rels/slide1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2.png" /><Relationship Id="rId4" Type="http://schemas.openxmlformats.org/officeDocument/2006/relationships/image" Target="../media/image16.jpeg" /></Relationships>
</file>

<file path=ppt/slides/_rels/slide12.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image" Target="../media/image17.jpeg" /><Relationship Id="rId7"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2.xml" /><Relationship Id="rId6" Type="http://schemas.openxmlformats.org/officeDocument/2006/relationships/image" Target="../media/image19.jpeg" /><Relationship Id="rId5" Type="http://schemas.openxmlformats.org/officeDocument/2006/relationships/image" Target="../media/image4.png" /><Relationship Id="rId4" Type="http://schemas.openxmlformats.org/officeDocument/2006/relationships/image" Target="../media/image18.jpeg" /></Relationships>
</file>

<file path=ppt/slides/_rels/slide13.xml.rels><?xml version="1.0" encoding="UTF-8" standalone="yes"?>
<Relationships xmlns="http://schemas.openxmlformats.org/package/2006/relationships"><Relationship Id="rId3" Type="http://schemas.microsoft.com/office/2007/relationships/hdphoto" Target="../media/hdphoto2.wdp" /><Relationship Id="rId7"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2.png" /><Relationship Id="rId5" Type="http://schemas.openxmlformats.org/officeDocument/2006/relationships/image" Target="../media/image21.png" /><Relationship Id="rId4" Type="http://schemas.openxmlformats.org/officeDocument/2006/relationships/image" Target="../media/image20.png" /></Relationships>
</file>

<file path=ppt/slides/_rels/slide14.xml.rels><?xml version="1.0" encoding="UTF-8" standalone="yes"?>
<Relationships xmlns="http://schemas.openxmlformats.org/package/2006/relationships"><Relationship Id="rId8" Type="http://schemas.openxmlformats.org/officeDocument/2006/relationships/image" Target="../media/image5.png" /><Relationship Id="rId3" Type="http://schemas.microsoft.com/office/2007/relationships/hdphoto" Target="../media/hdphoto2.wdp" /><Relationship Id="rId7" Type="http://schemas.openxmlformats.org/officeDocument/2006/relationships/image" Target="../media/image25.jpeg"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24.jpeg" /><Relationship Id="rId5" Type="http://schemas.openxmlformats.org/officeDocument/2006/relationships/image" Target="../media/image23.jpeg" /><Relationship Id="rId4" Type="http://schemas.openxmlformats.org/officeDocument/2006/relationships/image" Target="../media/image22.jpeg" /></Relationships>
</file>

<file path=ppt/slides/_rels/slide15.xml.rels><?xml version="1.0" encoding="UTF-8" standalone="yes"?>
<Relationships xmlns="http://schemas.openxmlformats.org/package/2006/relationships"><Relationship Id="rId8" Type="http://schemas.openxmlformats.org/officeDocument/2006/relationships/image" Target="../media/image29.jpeg" /><Relationship Id="rId3" Type="http://schemas.microsoft.com/office/2007/relationships/hdphoto" Target="../media/hdphoto2.wdp" /><Relationship Id="rId7" Type="http://schemas.openxmlformats.org/officeDocument/2006/relationships/image" Target="../media/image28.jpeg"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27.jpeg" /><Relationship Id="rId5" Type="http://schemas.openxmlformats.org/officeDocument/2006/relationships/image" Target="../media/image26.jpeg" /><Relationship Id="rId4" Type="http://schemas.openxmlformats.org/officeDocument/2006/relationships/image" Target="../media/image5.png" /><Relationship Id="rId9" Type="http://schemas.openxmlformats.org/officeDocument/2006/relationships/image" Target="../media/image30.jpeg" /></Relationships>
</file>

<file path=ppt/slides/_rels/slide16.xml.rels><?xml version="1.0" encoding="UTF-8" standalone="yes"?>
<Relationships xmlns="http://schemas.openxmlformats.org/package/2006/relationships"><Relationship Id="rId3" Type="http://schemas.microsoft.com/office/2007/relationships/hdphoto" Target="../media/hdphoto2.wdp" /><Relationship Id="rId7" Type="http://schemas.openxmlformats.org/officeDocument/2006/relationships/image" Target="../media/image32.png"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2.png" /><Relationship Id="rId4" Type="http://schemas.openxmlformats.org/officeDocument/2006/relationships/image" Target="../media/image31.jpeg" /></Relationships>
</file>

<file path=ppt/slides/_rels/slide17.xml.rels><?xml version="1.0" encoding="UTF-8" standalone="yes"?>
<Relationships xmlns="http://schemas.openxmlformats.org/package/2006/relationships"><Relationship Id="rId3" Type="http://schemas.microsoft.com/office/2007/relationships/hdphoto" Target="../media/hdphoto2.wdp" /><Relationship Id="rId7" Type="http://schemas.openxmlformats.org/officeDocument/2006/relationships/image" Target="../media/image33.jpeg"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32.png" /><Relationship Id="rId5" Type="http://schemas.openxmlformats.org/officeDocument/2006/relationships/image" Target="../media/image5.png" /><Relationship Id="rId4" Type="http://schemas.openxmlformats.org/officeDocument/2006/relationships/image" Target="../media/image2.png" /></Relationships>
</file>

<file path=ppt/slides/_rels/slide18.xml.rels><?xml version="1.0" encoding="UTF-8" standalone="yes"?>
<Relationships xmlns="http://schemas.openxmlformats.org/package/2006/relationships"><Relationship Id="rId8" Type="http://schemas.openxmlformats.org/officeDocument/2006/relationships/image" Target="../media/image36.jpeg" /><Relationship Id="rId3" Type="http://schemas.microsoft.com/office/2007/relationships/hdphoto" Target="../media/hdphoto2.wdp" /><Relationship Id="rId7" Type="http://schemas.openxmlformats.org/officeDocument/2006/relationships/image" Target="../media/image35.jpeg"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34.jpeg" /><Relationship Id="rId5" Type="http://schemas.openxmlformats.org/officeDocument/2006/relationships/image" Target="../media/image33.jpeg" /><Relationship Id="rId4" Type="http://schemas.openxmlformats.org/officeDocument/2006/relationships/image" Target="../media/image2.png" /><Relationship Id="rId9" Type="http://schemas.openxmlformats.org/officeDocument/2006/relationships/image" Target="../media/image5.png" /></Relationships>
</file>

<file path=ppt/slides/_rels/slide19.xml.rels><?xml version="1.0" encoding="UTF-8" standalone="yes"?>
<Relationships xmlns="http://schemas.openxmlformats.org/package/2006/relationships"><Relationship Id="rId8" Type="http://schemas.openxmlformats.org/officeDocument/2006/relationships/image" Target="../media/image5.png" /><Relationship Id="rId3" Type="http://schemas.microsoft.com/office/2007/relationships/hdphoto" Target="../media/hdphoto2.wdp" /><Relationship Id="rId7" Type="http://schemas.openxmlformats.org/officeDocument/2006/relationships/image" Target="../media/image2.png"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39.jpeg" /><Relationship Id="rId5" Type="http://schemas.openxmlformats.org/officeDocument/2006/relationships/image" Target="../media/image38.jpeg" /><Relationship Id="rId4" Type="http://schemas.openxmlformats.org/officeDocument/2006/relationships/image" Target="../media/image37.jpeg" /></Relationships>
</file>

<file path=ppt/slides/_rels/slide2.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6.jpg" /><Relationship Id="rId5" Type="http://schemas.openxmlformats.org/officeDocument/2006/relationships/image" Target="../media/image5.png" /><Relationship Id="rId4" Type="http://schemas.openxmlformats.org/officeDocument/2006/relationships/image" Target="../media/image2.png" /></Relationships>
</file>

<file path=ppt/slides/_rels/slide20.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0.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8" Type="http://schemas.openxmlformats.org/officeDocument/2006/relationships/image" Target="../media/image43.jpeg" /><Relationship Id="rId3" Type="http://schemas.microsoft.com/office/2007/relationships/hdphoto" Target="../media/hdphoto2.wdp" /><Relationship Id="rId7" Type="http://schemas.openxmlformats.org/officeDocument/2006/relationships/image" Target="../media/image42.jpeg"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41.jpeg" /><Relationship Id="rId5" Type="http://schemas.openxmlformats.org/officeDocument/2006/relationships/image" Target="../media/image5.png" /><Relationship Id="rId4" Type="http://schemas.openxmlformats.org/officeDocument/2006/relationships/image" Target="../media/image2.png" /><Relationship Id="rId9" Type="http://schemas.openxmlformats.org/officeDocument/2006/relationships/image" Target="../media/image44.jpeg" /></Relationships>
</file>

<file path=ppt/slides/_rels/slide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2.png" /><Relationship Id="rId4" Type="http://schemas.openxmlformats.org/officeDocument/2006/relationships/image" Target="../media/image7.jpeg" /></Relationships>
</file>

<file path=ppt/slides/_rels/slide4.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8.jpeg" /><Relationship Id="rId4" Type="http://schemas.openxmlformats.org/officeDocument/2006/relationships/image" Target="../media/image2.png" /></Relationships>
</file>

<file path=ppt/slides/_rels/slide5.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2.png" /><Relationship Id="rId4" Type="http://schemas.openxmlformats.org/officeDocument/2006/relationships/image" Target="../media/image9.jpeg" /></Relationships>
</file>

<file path=ppt/slides/_rels/slide6.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2.png" /><Relationship Id="rId4" Type="http://schemas.openxmlformats.org/officeDocument/2006/relationships/image" Target="../media/image10.jpeg" /></Relationships>
</file>

<file path=ppt/slides/_rels/slide7.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2.png" /><Relationship Id="rId4" Type="http://schemas.openxmlformats.org/officeDocument/2006/relationships/image" Target="../media/image11.jpeg" /></Relationships>
</file>

<file path=ppt/slides/_rels/slide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12.jpeg" /><Relationship Id="rId1" Type="http://schemas.openxmlformats.org/officeDocument/2006/relationships/slideLayout" Target="../slideLayouts/slideLayout2.xml" /><Relationship Id="rId6" Type="http://schemas.openxmlformats.org/officeDocument/2006/relationships/image" Target="../media/image5.png" /><Relationship Id="rId5" Type="http://schemas.openxmlformats.org/officeDocument/2006/relationships/image" Target="../media/image2.png" /><Relationship Id="rId4" Type="http://schemas.microsoft.com/office/2007/relationships/hdphoto" Target="../media/hdphoto2.wdp" /></Relationships>
</file>

<file path=ppt/slides/_rels/slide9.xml.rels><?xml version="1.0" encoding="UTF-8" standalone="yes"?>
<Relationships xmlns="http://schemas.openxmlformats.org/package/2006/relationships"><Relationship Id="rId3" Type="http://schemas.openxmlformats.org/officeDocument/2006/relationships/image" Target="../media/image4.png" /><Relationship Id="rId7" Type="http://schemas.openxmlformats.org/officeDocument/2006/relationships/image" Target="../media/image5.png" /><Relationship Id="rId2" Type="http://schemas.openxmlformats.org/officeDocument/2006/relationships/image" Target="../media/image13.jpeg" /><Relationship Id="rId1" Type="http://schemas.openxmlformats.org/officeDocument/2006/relationships/slideLayout" Target="../slideLayouts/slideLayout2.xml" /><Relationship Id="rId6" Type="http://schemas.openxmlformats.org/officeDocument/2006/relationships/image" Target="../media/image2.png" /><Relationship Id="rId5" Type="http://schemas.openxmlformats.org/officeDocument/2006/relationships/image" Target="../media/image14.jpeg" /><Relationship Id="rId4" Type="http://schemas.microsoft.com/office/2007/relationships/hdphoto" Target="../media/hdphoto2.wdp"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EA5E4-97F6-6CC7-AA5B-487838D4084B}"/>
              </a:ext>
            </a:extLst>
          </p:cNvPr>
          <p:cNvSpPr>
            <a:spLocks noGrp="1"/>
          </p:cNvSpPr>
          <p:nvPr>
            <p:ph type="ctrTitle"/>
          </p:nvPr>
        </p:nvSpPr>
        <p:spPr/>
        <p:txBody>
          <a:bodyPr/>
          <a:lstStyle/>
          <a:p>
            <a:r>
              <a:rPr lang="en-GB" b="1" dirty="0">
                <a:solidFill>
                  <a:srgbClr val="00B050"/>
                </a:solidFill>
              </a:rPr>
              <a:t>L</a:t>
            </a:r>
            <a:r>
              <a:rPr lang="en-GB" dirty="0"/>
              <a:t>eatherhead </a:t>
            </a:r>
            <a:r>
              <a:rPr lang="en-GB" b="1" dirty="0">
                <a:solidFill>
                  <a:srgbClr val="00B050"/>
                </a:solidFill>
              </a:rPr>
              <a:t>B</a:t>
            </a:r>
            <a:r>
              <a:rPr lang="en-GB" dirty="0"/>
              <a:t>onsai</a:t>
            </a:r>
            <a:br>
              <a:rPr lang="en-GB" dirty="0"/>
            </a:br>
            <a:r>
              <a:rPr lang="en-GB" b="1" dirty="0">
                <a:solidFill>
                  <a:srgbClr val="00B050"/>
                </a:solidFill>
              </a:rPr>
              <a:t>C</a:t>
            </a:r>
            <a:r>
              <a:rPr lang="en-GB" dirty="0"/>
              <a:t>lub</a:t>
            </a:r>
          </a:p>
        </p:txBody>
      </p:sp>
      <p:sp>
        <p:nvSpPr>
          <p:cNvPr id="3" name="Subtitle 2">
            <a:extLst>
              <a:ext uri="{FF2B5EF4-FFF2-40B4-BE49-F238E27FC236}">
                <a16:creationId xmlns:a16="http://schemas.microsoft.com/office/drawing/2014/main" id="{80DF1489-13B6-6349-5FBC-5D558EEC3C9D}"/>
              </a:ext>
            </a:extLst>
          </p:cNvPr>
          <p:cNvSpPr>
            <a:spLocks noGrp="1"/>
          </p:cNvSpPr>
          <p:nvPr>
            <p:ph type="subTitle" idx="1"/>
          </p:nvPr>
        </p:nvSpPr>
        <p:spPr>
          <a:xfrm>
            <a:off x="980044" y="4764682"/>
            <a:ext cx="7891272" cy="1069848"/>
          </a:xfrm>
        </p:spPr>
        <p:txBody>
          <a:bodyPr/>
          <a:lstStyle/>
          <a:p>
            <a:r>
              <a:rPr lang="en-GB" dirty="0"/>
              <a:t>A PowerPoint presentation on the basics of bonsai</a:t>
            </a:r>
          </a:p>
        </p:txBody>
      </p:sp>
      <p:pic>
        <p:nvPicPr>
          <p:cNvPr id="5" name="Picture 4" descr="A logo with a tree in it&#10;&#10;AI-generated content may be incorrect.">
            <a:extLst>
              <a:ext uri="{FF2B5EF4-FFF2-40B4-BE49-F238E27FC236}">
                <a16:creationId xmlns:a16="http://schemas.microsoft.com/office/drawing/2014/main" id="{A86AF752-FDB6-FE24-47FC-5E51FC61E781}"/>
              </a:ext>
            </a:extLst>
          </p:cNvPr>
          <p:cNvPicPr>
            <a:picLocks noChangeAspect="1"/>
          </p:cNvPicPr>
          <p:nvPr/>
        </p:nvPicPr>
        <p:blipFill>
          <a:blip r:embed="rId2"/>
          <a:stretch>
            <a:fillRect/>
          </a:stretch>
        </p:blipFill>
        <p:spPr>
          <a:xfrm>
            <a:off x="8708065" y="3650670"/>
            <a:ext cx="2432375" cy="2487158"/>
          </a:xfrm>
          <a:prstGeom prst="rect">
            <a:avLst/>
          </a:prstGeom>
        </p:spPr>
      </p:pic>
    </p:spTree>
    <p:extLst>
      <p:ext uri="{BB962C8B-B14F-4D97-AF65-F5344CB8AC3E}">
        <p14:creationId xmlns:p14="http://schemas.microsoft.com/office/powerpoint/2010/main" val="336910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96E97A-D123-7D1E-803E-385ED19CDABA}"/>
            </a:ext>
          </a:extLst>
        </p:cNvPr>
        <p:cNvGrpSpPr/>
        <p:nvPr/>
      </p:nvGrpSpPr>
      <p:grpSpPr>
        <a:xfrm>
          <a:off x="0" y="0"/>
          <a:ext cx="0" cy="0"/>
          <a:chOff x="0" y="0"/>
          <a:chExt cx="0" cy="0"/>
        </a:xfrm>
      </p:grpSpPr>
      <p:sp>
        <p:nvSpPr>
          <p:cNvPr id="8214" name="Rectangle 8213">
            <a:extLst>
              <a:ext uri="{FF2B5EF4-FFF2-40B4-BE49-F238E27FC236}">
                <a16:creationId xmlns:a16="http://schemas.microsoft.com/office/drawing/2014/main" id="{6709138F-8BF1-40DF-B2EB-61DEDE1D3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7C9E88-21F9-A36C-204F-FAEF7AFE925E}"/>
              </a:ext>
            </a:extLst>
          </p:cNvPr>
          <p:cNvSpPr>
            <a:spLocks noGrp="1"/>
          </p:cNvSpPr>
          <p:nvPr>
            <p:ph type="title"/>
          </p:nvPr>
        </p:nvSpPr>
        <p:spPr>
          <a:xfrm>
            <a:off x="382280" y="484632"/>
            <a:ext cx="6743844" cy="1609344"/>
          </a:xfrm>
        </p:spPr>
        <p:txBody>
          <a:bodyPr>
            <a:normAutofit/>
          </a:bodyPr>
          <a:lstStyle/>
          <a:p>
            <a:r>
              <a:rPr lang="en-GB"/>
              <a:t>Bonsai styles</a:t>
            </a:r>
            <a:endParaRPr lang="en-GB" dirty="0"/>
          </a:p>
        </p:txBody>
      </p:sp>
      <p:sp>
        <p:nvSpPr>
          <p:cNvPr id="3" name="Rectangle 1">
            <a:extLst>
              <a:ext uri="{FF2B5EF4-FFF2-40B4-BE49-F238E27FC236}">
                <a16:creationId xmlns:a16="http://schemas.microsoft.com/office/drawing/2014/main" id="{DE236D52-9889-4823-BE84-C19CA95FABD6}"/>
              </a:ext>
            </a:extLst>
          </p:cNvPr>
          <p:cNvSpPr>
            <a:spLocks noGrp="1" noChangeArrowheads="1"/>
          </p:cNvSpPr>
          <p:nvPr>
            <p:ph idx="1"/>
          </p:nvPr>
        </p:nvSpPr>
        <p:spPr bwMode="auto">
          <a:xfrm>
            <a:off x="382279" y="2121408"/>
            <a:ext cx="6743845" cy="40507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57132" rIns="0" bIns="114264"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sz="1600" b="1" dirty="0">
                <a:latin typeface="Aptos" panose="020B0004020202020204" pitchFamily="34" charset="0"/>
              </a:rPr>
              <a:t>Literati (</a:t>
            </a:r>
            <a:r>
              <a:rPr lang="en-GB" sz="1600" b="1" dirty="0" err="1">
                <a:latin typeface="Aptos" panose="020B0004020202020204" pitchFamily="34" charset="0"/>
              </a:rPr>
              <a:t>Bunjingi</a:t>
            </a:r>
            <a:r>
              <a:rPr lang="en-GB" sz="1600" b="1" dirty="0">
                <a:latin typeface="Aptos" panose="020B0004020202020204" pitchFamily="34" charset="0"/>
              </a:rPr>
              <a:t>)</a:t>
            </a:r>
            <a:r>
              <a:rPr lang="en-GB" sz="1600" dirty="0">
                <a:latin typeface="Aptos" panose="020B0004020202020204" pitchFamily="34" charset="0"/>
              </a:rPr>
              <a:t> Characterized by a long, slender, often twisted trunk with minimal branches and sparse foliage, usually near the top. This elegant style evokes an artistic, minimalist aesthetic.</a:t>
            </a:r>
          </a:p>
          <a:p>
            <a:endParaRPr lang="en-GB" sz="1600" dirty="0">
              <a:latin typeface="Aptos" panose="020B0004020202020204" pitchFamily="34" charset="0"/>
            </a:endParaRPr>
          </a:p>
          <a:p>
            <a:pPr lvl="1"/>
            <a:r>
              <a:rPr lang="en-GB" sz="1600" b="1" dirty="0">
                <a:latin typeface="Aptos" panose="020B0004020202020204" pitchFamily="34" charset="0"/>
              </a:rPr>
              <a:t>How to Achieve:</a:t>
            </a:r>
          </a:p>
          <a:p>
            <a:pPr lvl="1"/>
            <a:endParaRPr lang="en-GB" sz="1600" b="1" dirty="0">
              <a:latin typeface="Aptos" panose="020B0004020202020204" pitchFamily="34" charset="0"/>
            </a:endParaRPr>
          </a:p>
          <a:p>
            <a:pPr lvl="1"/>
            <a:r>
              <a:rPr lang="en-GB" sz="1600" b="1" dirty="0">
                <a:latin typeface="Aptos" panose="020B0004020202020204" pitchFamily="34" charset="0"/>
              </a:rPr>
              <a:t>Pruning:</a:t>
            </a:r>
            <a:r>
              <a:rPr lang="en-GB" sz="1600" dirty="0">
                <a:latin typeface="Aptos" panose="020B0004020202020204" pitchFamily="34" charset="0"/>
              </a:rPr>
              <a:t> Remove most lower branches, encouraging the tree's energy to the top. Use wiring to create the desired twists and curves in the trunk.</a:t>
            </a:r>
          </a:p>
          <a:p>
            <a:pPr lvl="1"/>
            <a:endParaRPr lang="en-GB" sz="1600" b="1" dirty="0">
              <a:latin typeface="Aptos" panose="020B0004020202020204" pitchFamily="34" charset="0"/>
            </a:endParaRPr>
          </a:p>
          <a:p>
            <a:pPr lvl="1"/>
            <a:r>
              <a:rPr lang="en-GB" sz="1600" b="1" dirty="0">
                <a:latin typeface="Aptos" panose="020B0004020202020204" pitchFamily="34" charset="0"/>
              </a:rPr>
              <a:t>Potting:</a:t>
            </a:r>
            <a:r>
              <a:rPr lang="en-GB" sz="1600" dirty="0">
                <a:latin typeface="Aptos" panose="020B0004020202020204" pitchFamily="34" charset="0"/>
              </a:rPr>
              <a:t> Often displayed in a small, round pot that provides stability without distracting from the form.</a:t>
            </a:r>
          </a:p>
          <a:p>
            <a:pPr marL="0" marR="0" lvl="0" indent="0"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p:txBody>
      </p:sp>
      <p:pic>
        <p:nvPicPr>
          <p:cNvPr id="8198" name="Picture 6" descr="Literati Style (Bunjin)">
            <a:extLst>
              <a:ext uri="{FF2B5EF4-FFF2-40B4-BE49-F238E27FC236}">
                <a16:creationId xmlns:a16="http://schemas.microsoft.com/office/drawing/2014/main" id="{525462E1-4F60-F7E7-C679-CF6AF5B59AA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03460" y="1185056"/>
            <a:ext cx="3369177" cy="4190518"/>
          </a:xfrm>
          <a:prstGeom prst="rect">
            <a:avLst/>
          </a:prstGeom>
          <a:noFill/>
          <a:extLst>
            <a:ext uri="{909E8E84-426E-40DD-AFC4-6F175D3DCCD1}">
              <a14:hiddenFill xmlns:a14="http://schemas.microsoft.com/office/drawing/2010/main">
                <a:solidFill>
                  <a:srgbClr val="FFFFFF"/>
                </a:solidFill>
              </a14:hiddenFill>
            </a:ext>
          </a:extLst>
        </p:spPr>
      </p:pic>
      <p:grpSp>
        <p:nvGrpSpPr>
          <p:cNvPr id="8215" name="Group 8214">
            <a:extLst>
              <a:ext uri="{FF2B5EF4-FFF2-40B4-BE49-F238E27FC236}">
                <a16:creationId xmlns:a16="http://schemas.microsoft.com/office/drawing/2014/main" id="{8390D0A1-1C50-4248-A68B-7D09D8B410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206" name="Oval 8205">
              <a:extLst>
                <a:ext uri="{FF2B5EF4-FFF2-40B4-BE49-F238E27FC236}">
                  <a16:creationId xmlns:a16="http://schemas.microsoft.com/office/drawing/2014/main" id="{979EA430-360E-4176-9623-B9A83D31C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207" name="Oval 8206">
              <a:extLst>
                <a:ext uri="{FF2B5EF4-FFF2-40B4-BE49-F238E27FC236}">
                  <a16:creationId xmlns:a16="http://schemas.microsoft.com/office/drawing/2014/main" id="{D1714FD0-5C47-42B7-9A05-FAF494EF4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216" name="Slide Number Placeholder 6">
            <a:extLst>
              <a:ext uri="{FF2B5EF4-FFF2-40B4-BE49-F238E27FC236}">
                <a16:creationId xmlns:a16="http://schemas.microsoft.com/office/drawing/2014/main" id="{7ED76833-0D4E-42A8-AEF4-8853ADB0E8F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2" name="Picture 11" descr="A logo with a tree in it&#10;&#10;AI-generated content may be incorrect.">
            <a:extLst>
              <a:ext uri="{FF2B5EF4-FFF2-40B4-BE49-F238E27FC236}">
                <a16:creationId xmlns:a16="http://schemas.microsoft.com/office/drawing/2014/main" id="{DFC51290-308E-E9E4-E523-2F915F1A4193}"/>
              </a:ext>
            </a:extLst>
          </p:cNvPr>
          <p:cNvPicPr>
            <a:picLocks noChangeAspect="1"/>
          </p:cNvPicPr>
          <p:nvPr/>
        </p:nvPicPr>
        <p:blipFill>
          <a:blip r:embed="rId6"/>
          <a:stretch>
            <a:fillRect/>
          </a:stretch>
        </p:blipFill>
        <p:spPr>
          <a:xfrm>
            <a:off x="10990372" y="5776916"/>
            <a:ext cx="969889" cy="991733"/>
          </a:xfrm>
          <a:prstGeom prst="rect">
            <a:avLst/>
          </a:prstGeom>
        </p:spPr>
      </p:pic>
    </p:spTree>
    <p:extLst>
      <p:ext uri="{BB962C8B-B14F-4D97-AF65-F5344CB8AC3E}">
        <p14:creationId xmlns:p14="http://schemas.microsoft.com/office/powerpoint/2010/main" val="219858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EA6729-B882-25D9-F6BD-21937FF1A404}"/>
            </a:ext>
          </a:extLst>
        </p:cNvPr>
        <p:cNvGrpSpPr/>
        <p:nvPr/>
      </p:nvGrpSpPr>
      <p:grpSpPr>
        <a:xfrm>
          <a:off x="0" y="0"/>
          <a:ext cx="0" cy="0"/>
          <a:chOff x="0" y="0"/>
          <a:chExt cx="0" cy="0"/>
        </a:xfrm>
      </p:grpSpPr>
      <p:sp>
        <p:nvSpPr>
          <p:cNvPr id="9230" name="Rectangle 9229">
            <a:extLst>
              <a:ext uri="{FF2B5EF4-FFF2-40B4-BE49-F238E27FC236}">
                <a16:creationId xmlns:a16="http://schemas.microsoft.com/office/drawing/2014/main" id="{6709138F-8BF1-40DF-B2EB-61DEDE1D3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011169-3CF2-ABC6-89FC-88719D19EA80}"/>
              </a:ext>
            </a:extLst>
          </p:cNvPr>
          <p:cNvSpPr>
            <a:spLocks noGrp="1"/>
          </p:cNvSpPr>
          <p:nvPr>
            <p:ph type="title"/>
          </p:nvPr>
        </p:nvSpPr>
        <p:spPr>
          <a:xfrm>
            <a:off x="382280" y="484632"/>
            <a:ext cx="6743844" cy="1609344"/>
          </a:xfrm>
        </p:spPr>
        <p:txBody>
          <a:bodyPr>
            <a:normAutofit/>
          </a:bodyPr>
          <a:lstStyle/>
          <a:p>
            <a:r>
              <a:rPr lang="en-GB"/>
              <a:t>Bonsai styles</a:t>
            </a:r>
            <a:endParaRPr lang="en-GB" dirty="0"/>
          </a:p>
        </p:txBody>
      </p:sp>
      <p:sp>
        <p:nvSpPr>
          <p:cNvPr id="3" name="Rectangle 1">
            <a:extLst>
              <a:ext uri="{FF2B5EF4-FFF2-40B4-BE49-F238E27FC236}">
                <a16:creationId xmlns:a16="http://schemas.microsoft.com/office/drawing/2014/main" id="{B8253BE3-1FAA-118D-7A2D-AD31D73218C2}"/>
              </a:ext>
            </a:extLst>
          </p:cNvPr>
          <p:cNvSpPr>
            <a:spLocks noGrp="1" noChangeArrowheads="1"/>
          </p:cNvSpPr>
          <p:nvPr>
            <p:ph idx="1"/>
          </p:nvPr>
        </p:nvSpPr>
        <p:spPr bwMode="auto">
          <a:xfrm>
            <a:off x="382279" y="2121408"/>
            <a:ext cx="6743845" cy="40507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57132" rIns="0" bIns="114264"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GB" sz="1800" b="1" dirty="0">
                <a:latin typeface="Aptos" panose="020B0004020202020204" pitchFamily="34" charset="0"/>
              </a:rPr>
              <a:t>Windswept (</a:t>
            </a:r>
            <a:r>
              <a:rPr lang="en-GB" sz="1800" b="1" dirty="0" err="1">
                <a:latin typeface="Aptos" panose="020B0004020202020204" pitchFamily="34" charset="0"/>
              </a:rPr>
              <a:t>Fukinagashi</a:t>
            </a:r>
            <a:r>
              <a:rPr lang="en-GB" sz="1800" b="1" dirty="0">
                <a:latin typeface="Aptos" panose="020B0004020202020204" pitchFamily="34" charset="0"/>
              </a:rPr>
              <a:t>)</a:t>
            </a:r>
            <a:r>
              <a:rPr lang="en-GB" sz="1800" dirty="0">
                <a:latin typeface="Aptos" panose="020B0004020202020204" pitchFamily="34" charset="0"/>
              </a:rPr>
              <a:t> This style gives the impression of a tree constantly battling a strong wind. The trunk leans, and all branches and foliage are swept to one side.</a:t>
            </a:r>
          </a:p>
          <a:p>
            <a:pPr marL="0" indent="0">
              <a:buNone/>
            </a:pPr>
            <a:endParaRPr lang="en-GB" sz="1800" b="1" dirty="0">
              <a:latin typeface="Aptos" panose="020B0004020202020204" pitchFamily="34" charset="0"/>
            </a:endParaRPr>
          </a:p>
          <a:p>
            <a:pPr marL="0" indent="0">
              <a:buNone/>
            </a:pPr>
            <a:r>
              <a:rPr lang="en-GB" sz="1800" b="1" dirty="0">
                <a:latin typeface="Aptos" panose="020B0004020202020204" pitchFamily="34" charset="0"/>
              </a:rPr>
              <a:t>How to Achieve:</a:t>
            </a:r>
          </a:p>
          <a:p>
            <a:pPr marL="0" indent="0">
              <a:buNone/>
            </a:pPr>
            <a:endParaRPr lang="en-GB" sz="1800" b="1" dirty="0">
              <a:latin typeface="Aptos" panose="020B0004020202020204" pitchFamily="34" charset="0"/>
            </a:endParaRPr>
          </a:p>
          <a:p>
            <a:pPr marL="0" indent="0">
              <a:buNone/>
            </a:pPr>
            <a:r>
              <a:rPr lang="en-GB" sz="1800" b="1" dirty="0">
                <a:latin typeface="Aptos" panose="020B0004020202020204" pitchFamily="34" charset="0"/>
              </a:rPr>
              <a:t>Shaping:</a:t>
            </a:r>
            <a:r>
              <a:rPr lang="en-GB" sz="1800" dirty="0">
                <a:latin typeface="Aptos" panose="020B0004020202020204" pitchFamily="34" charset="0"/>
              </a:rPr>
              <a:t> Position the tree at a sharp angle and wire all branches to flow in the same direction, away from the "wind" source.</a:t>
            </a:r>
          </a:p>
          <a:p>
            <a:pPr marL="0" indent="0">
              <a:buNone/>
            </a:pPr>
            <a:r>
              <a:rPr lang="en-GB" sz="1800" dirty="0">
                <a:latin typeface="Aptos" panose="020B0004020202020204" pitchFamily="34" charset="0"/>
              </a:rPr>
              <a:t>The roots on the windward side are often more exposed to show the struggle.</a:t>
            </a:r>
          </a:p>
          <a:p>
            <a:pPr marL="0" marR="0" lvl="0" indent="0" defTabSz="914400" rtl="0" eaLnBrk="0" fontAlgn="base" latinLnBrk="0" hangingPunct="0">
              <a:spcBef>
                <a:spcPct val="0"/>
              </a:spcBef>
              <a:spcAft>
                <a:spcPts val="600"/>
              </a:spcAft>
              <a:buClrTx/>
              <a:buSzTx/>
              <a:buFontTx/>
              <a:buNone/>
              <a:tabLst/>
            </a:pPr>
            <a:endParaRPr kumimoji="0" lang="en-US" altLang="en-US" sz="1800" b="0" i="0" u="none" strike="noStrike" cap="none" normalizeH="0" baseline="0" dirty="0">
              <a:ln>
                <a:noFill/>
              </a:ln>
              <a:effectLst/>
              <a:latin typeface="Arial" panose="020B0604020202020204" pitchFamily="34" charset="0"/>
            </a:endParaRPr>
          </a:p>
        </p:txBody>
      </p:sp>
      <p:pic>
        <p:nvPicPr>
          <p:cNvPr id="9218" name="Picture 2" descr="8 Wind swept ideas | bonsai tree, bonsai art, windswept bonsai">
            <a:extLst>
              <a:ext uri="{FF2B5EF4-FFF2-40B4-BE49-F238E27FC236}">
                <a16:creationId xmlns:a16="http://schemas.microsoft.com/office/drawing/2014/main" id="{414F9425-44DD-35F5-BFA8-AA61B6A0847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03460" y="1303065"/>
            <a:ext cx="3369177" cy="3954500"/>
          </a:xfrm>
          <a:prstGeom prst="rect">
            <a:avLst/>
          </a:prstGeom>
          <a:noFill/>
          <a:extLst>
            <a:ext uri="{909E8E84-426E-40DD-AFC4-6F175D3DCCD1}">
              <a14:hiddenFill xmlns:a14="http://schemas.microsoft.com/office/drawing/2010/main">
                <a:solidFill>
                  <a:srgbClr val="FFFFFF"/>
                </a:solidFill>
              </a14:hiddenFill>
            </a:ext>
          </a:extLst>
        </p:spPr>
      </p:pic>
      <p:grpSp>
        <p:nvGrpSpPr>
          <p:cNvPr id="9231" name="Group 9230">
            <a:extLst>
              <a:ext uri="{FF2B5EF4-FFF2-40B4-BE49-F238E27FC236}">
                <a16:creationId xmlns:a16="http://schemas.microsoft.com/office/drawing/2014/main" id="{8390D0A1-1C50-4248-A68B-7D09D8B410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232" name="Oval 9231">
              <a:extLst>
                <a:ext uri="{FF2B5EF4-FFF2-40B4-BE49-F238E27FC236}">
                  <a16:creationId xmlns:a16="http://schemas.microsoft.com/office/drawing/2014/main" id="{979EA430-360E-4176-9623-B9A83D31C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233" name="Oval 9232">
              <a:extLst>
                <a:ext uri="{FF2B5EF4-FFF2-40B4-BE49-F238E27FC236}">
                  <a16:creationId xmlns:a16="http://schemas.microsoft.com/office/drawing/2014/main" id="{D1714FD0-5C47-42B7-9A05-FAF494EF4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229" name="Slide Number Placeholder 6">
            <a:extLst>
              <a:ext uri="{FF2B5EF4-FFF2-40B4-BE49-F238E27FC236}">
                <a16:creationId xmlns:a16="http://schemas.microsoft.com/office/drawing/2014/main" id="{7ED76833-0D4E-42A8-AEF4-8853ADB0E8F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2" name="Picture 11" descr="A logo with a tree in it&#10;&#10;AI-generated content may be incorrect.">
            <a:extLst>
              <a:ext uri="{FF2B5EF4-FFF2-40B4-BE49-F238E27FC236}">
                <a16:creationId xmlns:a16="http://schemas.microsoft.com/office/drawing/2014/main" id="{989A864B-7902-80C2-F505-708D9BDF4B60}"/>
              </a:ext>
            </a:extLst>
          </p:cNvPr>
          <p:cNvPicPr>
            <a:picLocks noChangeAspect="1"/>
          </p:cNvPicPr>
          <p:nvPr/>
        </p:nvPicPr>
        <p:blipFill>
          <a:blip r:embed="rId6"/>
          <a:stretch>
            <a:fillRect/>
          </a:stretch>
        </p:blipFill>
        <p:spPr>
          <a:xfrm>
            <a:off x="10990372" y="5776916"/>
            <a:ext cx="969889" cy="991733"/>
          </a:xfrm>
          <a:prstGeom prst="rect">
            <a:avLst/>
          </a:prstGeom>
        </p:spPr>
      </p:pic>
    </p:spTree>
    <p:extLst>
      <p:ext uri="{BB962C8B-B14F-4D97-AF65-F5344CB8AC3E}">
        <p14:creationId xmlns:p14="http://schemas.microsoft.com/office/powerpoint/2010/main" val="2647749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E1D4CEF-4D45-0AFB-0B3D-0EF643B609D6}"/>
            </a:ext>
          </a:extLst>
        </p:cNvPr>
        <p:cNvGrpSpPr/>
        <p:nvPr/>
      </p:nvGrpSpPr>
      <p:grpSpPr>
        <a:xfrm>
          <a:off x="0" y="0"/>
          <a:ext cx="0" cy="0"/>
          <a:chOff x="0" y="0"/>
          <a:chExt cx="0" cy="0"/>
        </a:xfrm>
      </p:grpSpPr>
      <p:sp>
        <p:nvSpPr>
          <p:cNvPr id="10256" name="Rectangle 10255">
            <a:extLst>
              <a:ext uri="{FF2B5EF4-FFF2-40B4-BE49-F238E27FC236}">
                <a16:creationId xmlns:a16="http://schemas.microsoft.com/office/drawing/2014/main" id="{21EDD9F7-68D4-4805-90A0-DB054E41E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769317" cy="3355942"/>
          </a:xfrm>
          <a:prstGeom prst="rect">
            <a:avLst/>
          </a:prstGeom>
          <a:blipFill dpi="0" rotWithShape="1">
            <a:blip r:embed="rId2">
              <a:duotone>
                <a:schemeClr val="bg2">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10243" name="Picture 3" descr="Improving Young Root Over Rock Pines">
            <a:extLst>
              <a:ext uri="{FF2B5EF4-FFF2-40B4-BE49-F238E27FC236}">
                <a16:creationId xmlns:a16="http://schemas.microsoft.com/office/drawing/2014/main" id="{832A19B8-CE5E-FCB4-5341-C6F6030EA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971" r="28665"/>
          <a:stretch>
            <a:fillRect/>
          </a:stretch>
        </p:blipFill>
        <p:spPr bwMode="auto">
          <a:xfrm>
            <a:off x="2797298" y="-2655"/>
            <a:ext cx="3289922" cy="3507559"/>
          </a:xfrm>
          <a:prstGeom prst="rect">
            <a:avLst/>
          </a:prstGeom>
          <a:noFill/>
          <a:extLst>
            <a:ext uri="{909E8E84-426E-40DD-AFC4-6F175D3DCCD1}">
              <a14:hiddenFill xmlns:a14="http://schemas.microsoft.com/office/drawing/2010/main">
                <a:solidFill>
                  <a:srgbClr val="FFFFFF"/>
                </a:solidFill>
              </a14:hiddenFill>
            </a:ext>
          </a:extLst>
        </p:spPr>
      </p:pic>
      <p:pic>
        <p:nvPicPr>
          <p:cNvPr id="10249" name="Picture 9" descr="A Beginner's Guide to Bonsai - Dengarden">
            <a:extLst>
              <a:ext uri="{FF2B5EF4-FFF2-40B4-BE49-F238E27FC236}">
                <a16:creationId xmlns:a16="http://schemas.microsoft.com/office/drawing/2014/main" id="{C4014096-CFFF-FE7C-1F0F-70FEB3E52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2" r="6978" b="-1"/>
          <a:stretch>
            <a:fillRect/>
          </a:stretch>
        </p:blipFill>
        <p:spPr bwMode="auto">
          <a:xfrm>
            <a:off x="20" y="3504904"/>
            <a:ext cx="6087200" cy="3414880"/>
          </a:xfrm>
          <a:prstGeom prst="rect">
            <a:avLst/>
          </a:prstGeom>
          <a:noFill/>
          <a:extLst>
            <a:ext uri="{909E8E84-426E-40DD-AFC4-6F175D3DCCD1}">
              <a14:hiddenFill xmlns:a14="http://schemas.microsoft.com/office/drawing/2010/main">
                <a:solidFill>
                  <a:srgbClr val="FFFFFF"/>
                </a:solidFill>
              </a14:hiddenFill>
            </a:ext>
          </a:extLst>
        </p:spPr>
      </p:pic>
      <p:sp>
        <p:nvSpPr>
          <p:cNvPr id="10258" name="Rectangle 10257">
            <a:extLst>
              <a:ext uri="{FF2B5EF4-FFF2-40B4-BE49-F238E27FC236}">
                <a16:creationId xmlns:a16="http://schemas.microsoft.com/office/drawing/2014/main" id="{3A80122C-78CF-4B17-90A7-81CE341F2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B1241C-0858-4E39-E9B5-54996AE26826}"/>
              </a:ext>
            </a:extLst>
          </p:cNvPr>
          <p:cNvSpPr>
            <a:spLocks noGrp="1"/>
          </p:cNvSpPr>
          <p:nvPr>
            <p:ph type="title"/>
          </p:nvPr>
        </p:nvSpPr>
        <p:spPr>
          <a:xfrm>
            <a:off x="6400800" y="484632"/>
            <a:ext cx="5299586" cy="1609344"/>
          </a:xfrm>
          <a:ln>
            <a:noFill/>
          </a:ln>
        </p:spPr>
        <p:txBody>
          <a:bodyPr>
            <a:normAutofit/>
          </a:bodyPr>
          <a:lstStyle/>
          <a:p>
            <a:r>
              <a:rPr lang="en-GB" sz="4000"/>
              <a:t>Bonsai styles</a:t>
            </a:r>
          </a:p>
        </p:txBody>
      </p:sp>
      <p:pic>
        <p:nvPicPr>
          <p:cNvPr id="10251" name="Picture 11" descr="bonsai garden bonsai art bonsai trees ...">
            <a:extLst>
              <a:ext uri="{FF2B5EF4-FFF2-40B4-BE49-F238E27FC236}">
                <a16:creationId xmlns:a16="http://schemas.microsoft.com/office/drawing/2014/main" id="{6D8B23A0-7774-4E2C-3805-4666794BAB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977"/>
          <a:stretch>
            <a:fillRect/>
          </a:stretch>
        </p:blipFill>
        <p:spPr bwMode="auto">
          <a:xfrm>
            <a:off x="20" y="10"/>
            <a:ext cx="2842034" cy="351905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232B6698-6E10-4C46-8F64-D40737E11A5B}"/>
              </a:ext>
            </a:extLst>
          </p:cNvPr>
          <p:cNvSpPr>
            <a:spLocks noGrp="1" noChangeArrowheads="1"/>
          </p:cNvSpPr>
          <p:nvPr>
            <p:ph idx="1"/>
          </p:nvPr>
        </p:nvSpPr>
        <p:spPr bwMode="auto">
          <a:xfrm>
            <a:off x="6400799" y="2121408"/>
            <a:ext cx="5299585" cy="40507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92046" rIns="0" bIns="92046" numCol="1"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dirty="0">
                <a:ln>
                  <a:noFill/>
                </a:ln>
                <a:effectLst/>
                <a:latin typeface="Aptos" panose="020B0004020202020204" pitchFamily="34" charset="0"/>
              </a:rPr>
              <a:t>The </a:t>
            </a:r>
            <a:r>
              <a:rPr kumimoji="0" lang="en-US" altLang="en-US" sz="1000" b="1" i="0" u="none" strike="noStrike" cap="none" normalizeH="0" baseline="0" dirty="0">
                <a:ln>
                  <a:noFill/>
                </a:ln>
                <a:effectLst/>
                <a:latin typeface="Aptos" panose="020B0004020202020204" pitchFamily="34" charset="0"/>
              </a:rPr>
              <a:t>root over rock (</a:t>
            </a:r>
            <a:r>
              <a:rPr kumimoji="0" lang="en-US" altLang="en-US" sz="1000" b="1" i="0" u="none" strike="noStrike" cap="none" normalizeH="0" baseline="0" dirty="0" err="1">
                <a:ln>
                  <a:noFill/>
                </a:ln>
                <a:effectLst/>
                <a:latin typeface="Aptos" panose="020B0004020202020204" pitchFamily="34" charset="0"/>
              </a:rPr>
              <a:t>Sekijoju</a:t>
            </a:r>
            <a:r>
              <a:rPr kumimoji="0" lang="en-US" altLang="en-US" sz="1000" b="1" i="0" u="none" strike="noStrike" cap="none" normalizeH="0" baseline="0" dirty="0">
                <a:ln>
                  <a:noFill/>
                </a:ln>
                <a:effectLst/>
                <a:latin typeface="Aptos" panose="020B0004020202020204" pitchFamily="34" charset="0"/>
              </a:rPr>
              <a:t>)</a:t>
            </a:r>
            <a:r>
              <a:rPr kumimoji="0" lang="en-US" altLang="en-US" sz="1000" b="0" i="0" u="none" strike="noStrike" cap="none" normalizeH="0" baseline="0" dirty="0">
                <a:ln>
                  <a:noFill/>
                </a:ln>
                <a:effectLst/>
                <a:latin typeface="Aptos" panose="020B0004020202020204" pitchFamily="34" charset="0"/>
              </a:rPr>
              <a:t> bonsai style emulates a resilient tree growing on a rocky cliffside, with its roots clinging firmly to the rock face and reaching down into the soil below. This style emphasizes the struggle and strength of nature and requires patience, as the process takes several years to achieve.</a:t>
            </a:r>
          </a:p>
          <a:p>
            <a:pPr marL="0" marR="0" lvl="0" indent="0" defTabSz="914400" rtl="0" eaLnBrk="0" fontAlgn="base" latinLnBrk="0" hangingPunct="0">
              <a:spcBef>
                <a:spcPct val="0"/>
              </a:spcBef>
              <a:spcAft>
                <a:spcPts val="600"/>
              </a:spcAft>
              <a:buClrTx/>
              <a:buSzTx/>
              <a:buFontTx/>
              <a:buNone/>
              <a:tabLst/>
            </a:pPr>
            <a:r>
              <a:rPr kumimoji="0" lang="en-US" altLang="en-US" sz="1000" b="0" i="0" u="none" strike="noStrike" cap="none" normalizeH="0" baseline="0" dirty="0">
                <a:ln>
                  <a:noFill/>
                </a:ln>
                <a:effectLst/>
                <a:latin typeface="Aptos" panose="020B0004020202020204" pitchFamily="34" charset="0"/>
              </a:rPr>
              <a:t> </a:t>
            </a:r>
          </a:p>
          <a:p>
            <a:pPr marL="0" marR="0" lvl="0" indent="0" defTabSz="914400" rtl="0" eaLnBrk="0" fontAlgn="base" latinLnBrk="0" hangingPunct="0">
              <a:spcBef>
                <a:spcPct val="0"/>
              </a:spcBef>
              <a:spcAft>
                <a:spcPts val="600"/>
              </a:spcAft>
              <a:buClrTx/>
              <a:buSzTx/>
              <a:buFontTx/>
              <a:buNone/>
              <a:tabLst/>
            </a:pPr>
            <a:r>
              <a:rPr kumimoji="0" lang="en-US" altLang="en-US" sz="1000" b="1" i="0" u="none" strike="noStrike" cap="none" normalizeH="0" baseline="0" dirty="0">
                <a:ln>
                  <a:noFill/>
                </a:ln>
                <a:effectLst/>
                <a:latin typeface="Aptos" panose="020B0004020202020204" pitchFamily="34" charset="0"/>
              </a:rPr>
              <a:t>Key Materials &amp; Tree Selection</a:t>
            </a:r>
          </a:p>
          <a:p>
            <a:pPr marL="0" marR="0" lvl="0" indent="0" defTabSz="914400" rtl="0" eaLnBrk="0" fontAlgn="base" latinLnBrk="0" hangingPunct="0">
              <a:spcBef>
                <a:spcPct val="0"/>
              </a:spcBef>
              <a:spcAft>
                <a:spcPts val="600"/>
              </a:spcAft>
              <a:buClrTx/>
              <a:buSzTx/>
              <a:buFontTx/>
              <a:buNone/>
              <a:tabLst/>
            </a:pPr>
            <a:endParaRPr kumimoji="0" lang="en-US" altLang="en-US" sz="10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000" b="1" i="0" u="none" strike="noStrike" cap="none" normalizeH="0" baseline="0" dirty="0">
                <a:ln>
                  <a:noFill/>
                </a:ln>
                <a:effectLst/>
                <a:latin typeface="Aptos" panose="020B0004020202020204" pitchFamily="34" charset="0"/>
              </a:rPr>
              <a:t>Tree:</a:t>
            </a:r>
          </a:p>
          <a:p>
            <a:pPr marL="0" marR="0" lvl="0" indent="0" defTabSz="914400" rtl="0" eaLnBrk="0" fontAlgn="base" latinLnBrk="0" hangingPunct="0">
              <a:spcBef>
                <a:spcPct val="0"/>
              </a:spcBef>
              <a:spcAft>
                <a:spcPts val="600"/>
              </a:spcAft>
              <a:buClrTx/>
              <a:buSzTx/>
              <a:buNone/>
              <a:tabLst/>
            </a:pPr>
            <a:r>
              <a:rPr kumimoji="0" lang="en-US" altLang="en-US" sz="1000" b="0" i="0" u="none" strike="noStrike" cap="none" normalizeH="0" baseline="0" dirty="0">
                <a:ln>
                  <a:noFill/>
                </a:ln>
                <a:effectLst/>
                <a:latin typeface="Aptos" panose="020B0004020202020204" pitchFamily="34" charset="0"/>
              </a:rPr>
              <a:t>Choose a young, healthy tree with a vigorous and flexible root system. Species with fast-growing roots that meld well to stone are ideal, such as:</a:t>
            </a:r>
          </a:p>
          <a:p>
            <a:pPr marL="457200" marR="0" lvl="1" indent="0" defTabSz="914400" rtl="0" eaLnBrk="0" fontAlgn="base" latinLnBrk="0" hangingPunct="0">
              <a:spcBef>
                <a:spcPct val="0"/>
              </a:spcBef>
              <a:spcAft>
                <a:spcPts val="600"/>
              </a:spcAft>
              <a:buClrTx/>
              <a:buSzTx/>
              <a:buFontTx/>
              <a:buChar char="•"/>
              <a:tabLst/>
            </a:pPr>
            <a:r>
              <a:rPr kumimoji="0" lang="en-US" altLang="en-US" sz="1000" b="0" i="0" u="none" strike="noStrike" cap="none" normalizeH="0" baseline="0" dirty="0">
                <a:ln>
                  <a:noFill/>
                </a:ln>
                <a:effectLst/>
                <a:latin typeface="Aptos" panose="020B0004020202020204" pitchFamily="34" charset="0"/>
              </a:rPr>
              <a:t>Trident Maple (</a:t>
            </a:r>
            <a:r>
              <a:rPr kumimoji="0" lang="en-US" altLang="en-US" sz="1000" b="0" i="1" u="none" strike="noStrike" cap="none" normalizeH="0" baseline="0" dirty="0">
                <a:ln>
                  <a:noFill/>
                </a:ln>
                <a:effectLst/>
                <a:latin typeface="Aptos" panose="020B0004020202020204" pitchFamily="34" charset="0"/>
              </a:rPr>
              <a:t>Acer </a:t>
            </a:r>
            <a:r>
              <a:rPr kumimoji="0" lang="en-US" altLang="en-US" sz="1000" b="0" i="1" u="none" strike="noStrike" cap="none" normalizeH="0" baseline="0" dirty="0" err="1">
                <a:ln>
                  <a:noFill/>
                </a:ln>
                <a:effectLst/>
                <a:latin typeface="Aptos" panose="020B0004020202020204" pitchFamily="34" charset="0"/>
              </a:rPr>
              <a:t>buergeranum</a:t>
            </a:r>
            <a:r>
              <a:rPr kumimoji="0" lang="en-US" altLang="en-US" sz="1000" b="0" i="0" u="none" strike="noStrike" cap="none" normalizeH="0" baseline="0" dirty="0">
                <a:ln>
                  <a:noFill/>
                </a:ln>
                <a:effectLst/>
                <a:latin typeface="Aptos" panose="020B0004020202020204" pitchFamily="34" charset="0"/>
              </a:rPr>
              <a:t>)</a:t>
            </a:r>
          </a:p>
          <a:p>
            <a:pPr marL="457200" marR="0" lvl="1" indent="0" defTabSz="914400" rtl="0" eaLnBrk="0" fontAlgn="base" latinLnBrk="0" hangingPunct="0">
              <a:spcBef>
                <a:spcPct val="0"/>
              </a:spcBef>
              <a:spcAft>
                <a:spcPts val="600"/>
              </a:spcAft>
              <a:buClrTx/>
              <a:buSzTx/>
              <a:buFontTx/>
              <a:buChar char="•"/>
              <a:tabLst/>
            </a:pPr>
            <a:r>
              <a:rPr kumimoji="0" lang="en-US" altLang="en-US" sz="1000" b="0" i="0" u="none" strike="noStrike" cap="none" normalizeH="0" baseline="0" dirty="0">
                <a:ln>
                  <a:noFill/>
                </a:ln>
                <a:effectLst/>
                <a:latin typeface="Aptos" panose="020B0004020202020204" pitchFamily="34" charset="0"/>
              </a:rPr>
              <a:t>Ficus species</a:t>
            </a:r>
          </a:p>
          <a:p>
            <a:pPr marL="457200" marR="0" lvl="1" indent="0" defTabSz="914400" rtl="0" eaLnBrk="0" fontAlgn="base" latinLnBrk="0" hangingPunct="0">
              <a:spcBef>
                <a:spcPct val="0"/>
              </a:spcBef>
              <a:spcAft>
                <a:spcPts val="600"/>
              </a:spcAft>
              <a:buClrTx/>
              <a:buSzTx/>
              <a:buFontTx/>
              <a:buChar char="•"/>
              <a:tabLst/>
            </a:pPr>
            <a:r>
              <a:rPr kumimoji="0" lang="en-US" altLang="en-US" sz="1000" b="0" i="0" u="none" strike="noStrike" cap="none" normalizeH="0" baseline="0" dirty="0">
                <a:ln>
                  <a:noFill/>
                </a:ln>
                <a:effectLst/>
                <a:latin typeface="Aptos" panose="020B0004020202020204" pitchFamily="34" charset="0"/>
              </a:rPr>
              <a:t>Liquidambar (Sweetgum)</a:t>
            </a:r>
          </a:p>
          <a:p>
            <a:pPr marL="457200" marR="0" lvl="1" indent="0" defTabSz="914400" rtl="0" eaLnBrk="0" fontAlgn="base" latinLnBrk="0" hangingPunct="0">
              <a:spcBef>
                <a:spcPct val="0"/>
              </a:spcBef>
              <a:spcAft>
                <a:spcPts val="600"/>
              </a:spcAft>
              <a:buClrTx/>
              <a:buSzTx/>
              <a:buFontTx/>
              <a:buChar char="•"/>
              <a:tabLst/>
            </a:pPr>
            <a:r>
              <a:rPr kumimoji="0" lang="en-US" altLang="en-US" sz="1000" b="0" i="0" u="none" strike="noStrike" cap="none" normalizeH="0" baseline="0" dirty="0">
                <a:ln>
                  <a:noFill/>
                </a:ln>
                <a:effectLst/>
                <a:latin typeface="Aptos" panose="020B0004020202020204" pitchFamily="34" charset="0"/>
              </a:rPr>
              <a:t>Elms (</a:t>
            </a:r>
            <a:r>
              <a:rPr kumimoji="0" lang="en-US" altLang="en-US" sz="1000" b="0" i="1" u="none" strike="noStrike" cap="none" normalizeH="0" baseline="0" dirty="0">
                <a:ln>
                  <a:noFill/>
                </a:ln>
                <a:effectLst/>
                <a:latin typeface="Aptos" panose="020B0004020202020204" pitchFamily="34" charset="0"/>
              </a:rPr>
              <a:t>Ulmus</a:t>
            </a:r>
            <a:r>
              <a:rPr kumimoji="0" lang="en-US" altLang="en-US" sz="1000" b="0" i="0" u="none" strike="noStrike" cap="none" normalizeH="0" baseline="0" dirty="0">
                <a:ln>
                  <a:noFill/>
                </a:ln>
                <a:effectLst/>
                <a:latin typeface="Aptos" panose="020B0004020202020204" pitchFamily="34" charset="0"/>
              </a:rPr>
              <a:t> varieties)</a:t>
            </a:r>
          </a:p>
          <a:p>
            <a:pPr marL="457200" marR="0" lvl="1" indent="0" defTabSz="914400" rtl="0" eaLnBrk="0" fontAlgn="base" latinLnBrk="0" hangingPunct="0">
              <a:spcBef>
                <a:spcPct val="0"/>
              </a:spcBef>
              <a:spcAft>
                <a:spcPts val="600"/>
              </a:spcAft>
              <a:buClrTx/>
              <a:buSzTx/>
              <a:buFontTx/>
              <a:buChar char="•"/>
              <a:tabLst/>
            </a:pPr>
            <a:r>
              <a:rPr kumimoji="0" lang="en-US" altLang="en-US" sz="1000" b="0" i="0" u="none" strike="noStrike" cap="none" normalizeH="0" baseline="0" dirty="0">
                <a:ln>
                  <a:noFill/>
                </a:ln>
                <a:effectLst/>
                <a:latin typeface="Aptos" panose="020B0004020202020204" pitchFamily="34" charset="0"/>
              </a:rPr>
              <a:t>Junipers and Pines (require a grittier medium)</a:t>
            </a:r>
          </a:p>
          <a:p>
            <a:pPr marL="457200" marR="0" lvl="1" indent="0" defTabSz="914400" rtl="0" eaLnBrk="0" fontAlgn="base" latinLnBrk="0" hangingPunct="0">
              <a:spcBef>
                <a:spcPct val="0"/>
              </a:spcBef>
              <a:spcAft>
                <a:spcPts val="600"/>
              </a:spcAft>
              <a:buClrTx/>
              <a:buSzTx/>
              <a:buFontTx/>
              <a:buChar char="•"/>
              <a:tabLst/>
            </a:pPr>
            <a:endParaRPr kumimoji="0" lang="en-US" altLang="en-US" sz="10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000" b="1" i="0" u="none" strike="noStrike" cap="none" normalizeH="0" baseline="0" dirty="0">
                <a:ln>
                  <a:noFill/>
                </a:ln>
                <a:effectLst/>
                <a:latin typeface="Aptos" panose="020B0004020202020204" pitchFamily="34" charset="0"/>
              </a:rPr>
              <a:t>Rock:</a:t>
            </a:r>
            <a:r>
              <a:rPr kumimoji="0" lang="en-US" altLang="en-US" sz="1000" b="0" i="0" u="none" strike="noStrike" cap="none" normalizeH="0" baseline="0" dirty="0">
                <a:ln>
                  <a:noFill/>
                </a:ln>
                <a:effectLst/>
                <a:latin typeface="Aptos" panose="020B0004020202020204" pitchFamily="34" charset="0"/>
              </a:rPr>
              <a:t> Select a rock that complements the tree's size and shape, with an interesting texture, natural fissures, cracks, and crevices to guide the roots. Avoid rocks that are too smooth or may release harmful substances into the soil.</a:t>
            </a:r>
          </a:p>
          <a:p>
            <a:pPr marL="0" marR="0" lvl="0" indent="0" defTabSz="914400" rtl="0" eaLnBrk="0" fontAlgn="base" latinLnBrk="0" hangingPunct="0">
              <a:spcBef>
                <a:spcPct val="0"/>
              </a:spcBef>
              <a:spcAft>
                <a:spcPts val="600"/>
              </a:spcAft>
              <a:buClrTx/>
              <a:buSzTx/>
              <a:buFontTx/>
              <a:buChar char="•"/>
              <a:tabLst/>
            </a:pPr>
            <a:endParaRPr kumimoji="0" lang="en-US" altLang="en-US" sz="10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000" b="1" i="0" u="none" strike="noStrike" cap="none" normalizeH="0" baseline="0" dirty="0">
                <a:ln>
                  <a:noFill/>
                </a:ln>
                <a:effectLst/>
                <a:latin typeface="Aptos" panose="020B0004020202020204" pitchFamily="34" charset="0"/>
              </a:rPr>
              <a:t>Other supplies:</a:t>
            </a:r>
            <a:r>
              <a:rPr kumimoji="0" lang="en-US" altLang="en-US" sz="1000" b="0" i="0" u="none" strike="noStrike" cap="none" normalizeH="0" baseline="0" dirty="0">
                <a:ln>
                  <a:noFill/>
                </a:ln>
                <a:effectLst/>
                <a:latin typeface="Aptos" panose="020B0004020202020204" pitchFamily="34" charset="0"/>
              </a:rPr>
              <a:t> Bonsai soil, a deep training pot, plastic wrap or aluminum foil, cotton twine or raffia, and "muck" (a sticky mixture of clay soil and peat moss).</a:t>
            </a:r>
          </a:p>
          <a:p>
            <a:pPr marL="0" marR="0" lvl="0" indent="0" defTabSz="914400" rtl="0" eaLnBrk="0" fontAlgn="base" latinLnBrk="0" hangingPunct="0">
              <a:spcBef>
                <a:spcPct val="0"/>
              </a:spcBef>
              <a:spcAft>
                <a:spcPts val="600"/>
              </a:spcAft>
              <a:buClrTx/>
              <a:buSzTx/>
              <a:buFontTx/>
              <a:buNone/>
              <a:tabLst/>
            </a:pPr>
            <a:endParaRPr kumimoji="0" lang="en-US" altLang="en-US" sz="900" b="0" i="0" u="none" strike="noStrike" cap="none" normalizeH="0" baseline="0" dirty="0">
              <a:ln>
                <a:noFill/>
              </a:ln>
              <a:effectLst/>
              <a:latin typeface="Arial" panose="020B0604020202020204" pitchFamily="34" charset="0"/>
            </a:endParaRPr>
          </a:p>
        </p:txBody>
      </p:sp>
      <p:grpSp>
        <p:nvGrpSpPr>
          <p:cNvPr id="10260" name="Group 10259">
            <a:extLst>
              <a:ext uri="{FF2B5EF4-FFF2-40B4-BE49-F238E27FC236}">
                <a16:creationId xmlns:a16="http://schemas.microsoft.com/office/drawing/2014/main" id="{5DAC1D14-7E36-4362-A398-532D67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261" name="Oval 10260">
              <a:extLst>
                <a:ext uri="{FF2B5EF4-FFF2-40B4-BE49-F238E27FC236}">
                  <a16:creationId xmlns:a16="http://schemas.microsoft.com/office/drawing/2014/main" id="{046E51D4-CEDF-4228-9E12-72BCCEA8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262" name="Oval 10261">
              <a:extLst>
                <a:ext uri="{FF2B5EF4-FFF2-40B4-BE49-F238E27FC236}">
                  <a16:creationId xmlns:a16="http://schemas.microsoft.com/office/drawing/2014/main" id="{5DF3FD52-239F-45BC-978A-7278696A6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2" name="Picture 11" descr="A logo with a tree in it&#10;&#10;AI-generated content may be incorrect.">
            <a:extLst>
              <a:ext uri="{FF2B5EF4-FFF2-40B4-BE49-F238E27FC236}">
                <a16:creationId xmlns:a16="http://schemas.microsoft.com/office/drawing/2014/main" id="{9561B246-3FB2-BFFA-E316-295E8AC39FC6}"/>
              </a:ext>
            </a:extLst>
          </p:cNvPr>
          <p:cNvPicPr>
            <a:picLocks noChangeAspect="1"/>
          </p:cNvPicPr>
          <p:nvPr/>
        </p:nvPicPr>
        <p:blipFill>
          <a:blip r:embed="rId8"/>
          <a:stretch>
            <a:fillRect/>
          </a:stretch>
        </p:blipFill>
        <p:spPr>
          <a:xfrm>
            <a:off x="10990372" y="5776916"/>
            <a:ext cx="969889" cy="991733"/>
          </a:xfrm>
          <a:prstGeom prst="rect">
            <a:avLst/>
          </a:prstGeom>
        </p:spPr>
      </p:pic>
    </p:spTree>
    <p:extLst>
      <p:ext uri="{BB962C8B-B14F-4D97-AF65-F5344CB8AC3E}">
        <p14:creationId xmlns:p14="http://schemas.microsoft.com/office/powerpoint/2010/main" val="290605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C7FB79-6AE0-CA4D-47C0-10A8D0122928}"/>
            </a:ext>
          </a:extLst>
        </p:cNvPr>
        <p:cNvGrpSpPr/>
        <p:nvPr/>
      </p:nvGrpSpPr>
      <p:grpSpPr>
        <a:xfrm>
          <a:off x="0" y="0"/>
          <a:ext cx="0" cy="0"/>
          <a:chOff x="0" y="0"/>
          <a:chExt cx="0" cy="0"/>
        </a:xfrm>
      </p:grpSpPr>
      <p:sp>
        <p:nvSpPr>
          <p:cNvPr id="11297" name="Rectangle 11296">
            <a:extLst>
              <a:ext uri="{FF2B5EF4-FFF2-40B4-BE49-F238E27FC236}">
                <a16:creationId xmlns:a16="http://schemas.microsoft.com/office/drawing/2014/main" id="{DC6B282E-0CEA-4977-82BA-A8D9C29326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67498-B30E-EA5A-4A54-DF13B3EA89C6}"/>
              </a:ext>
            </a:extLst>
          </p:cNvPr>
          <p:cNvSpPr>
            <a:spLocks noGrp="1"/>
          </p:cNvSpPr>
          <p:nvPr>
            <p:ph type="title"/>
          </p:nvPr>
        </p:nvSpPr>
        <p:spPr>
          <a:xfrm>
            <a:off x="4970109" y="484632"/>
            <a:ext cx="6730277" cy="1609344"/>
          </a:xfrm>
          <a:ln>
            <a:noFill/>
          </a:ln>
        </p:spPr>
        <p:txBody>
          <a:bodyPr>
            <a:normAutofit/>
          </a:bodyPr>
          <a:lstStyle/>
          <a:p>
            <a:r>
              <a:rPr lang="en-GB"/>
              <a:t>RULE OF 3</a:t>
            </a:r>
          </a:p>
        </p:txBody>
      </p:sp>
      <p:pic>
        <p:nvPicPr>
          <p:cNvPr id="11272" name="Picture 8" descr="Rule of 3 in bonsai design showing branch placement forming a triangle.">
            <a:extLst>
              <a:ext uri="{FF2B5EF4-FFF2-40B4-BE49-F238E27FC236}">
                <a16:creationId xmlns:a16="http://schemas.microsoft.com/office/drawing/2014/main" id="{CA81085F-25B4-0D7D-0C52-717C0008C25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3952" y="3251703"/>
            <a:ext cx="3547048" cy="3206578"/>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What Is the Bonsai Rule of 3? | A Guide to Proportion &amp; Balance">
            <a:extLst>
              <a:ext uri="{FF2B5EF4-FFF2-40B4-BE49-F238E27FC236}">
                <a16:creationId xmlns:a16="http://schemas.microsoft.com/office/drawing/2014/main" id="{46A343A5-316E-B86D-B316-FA63F8B0C77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4758" y="123568"/>
            <a:ext cx="4225436" cy="2916194"/>
          </a:xfrm>
          <a:prstGeom prst="rect">
            <a:avLst/>
          </a:prstGeom>
          <a:noFill/>
          <a:extLst>
            <a:ext uri="{909E8E84-426E-40DD-AFC4-6F175D3DCCD1}">
              <a14:hiddenFill xmlns:a14="http://schemas.microsoft.com/office/drawing/2010/main">
                <a:solidFill>
                  <a:srgbClr val="FFFFFF"/>
                </a:solidFill>
              </a14:hiddenFill>
            </a:ext>
          </a:extLst>
        </p:spPr>
      </p:pic>
      <p:sp>
        <p:nvSpPr>
          <p:cNvPr id="11296" name="Rectangle 1">
            <a:extLst>
              <a:ext uri="{FF2B5EF4-FFF2-40B4-BE49-F238E27FC236}">
                <a16:creationId xmlns:a16="http://schemas.microsoft.com/office/drawing/2014/main" id="{96E782D0-B4D2-6B71-626F-92B99049C9F5}"/>
              </a:ext>
            </a:extLst>
          </p:cNvPr>
          <p:cNvSpPr>
            <a:spLocks noGrp="1" noChangeArrowheads="1"/>
          </p:cNvSpPr>
          <p:nvPr>
            <p:ph idx="1"/>
          </p:nvPr>
        </p:nvSpPr>
        <p:spPr bwMode="auto">
          <a:xfrm>
            <a:off x="4970109" y="1565189"/>
            <a:ext cx="6730276" cy="4607011"/>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92046" rIns="0" bIns="92046" numCol="1" anchorCtr="0" compatLnSpc="1">
            <a:prstTxWarp prst="textNoShape">
              <a:avLst/>
            </a:prstTxWarp>
            <a:normAutofit fontScale="92500"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buNone/>
            </a:pPr>
            <a:r>
              <a:rPr lang="en-GB" sz="1050" b="1" dirty="0">
                <a:latin typeface="Aptos" panose="020B0004020202020204" pitchFamily="34" charset="0"/>
              </a:rPr>
              <a:t>How to Apply the Rule of 3 to Your Bonsai</a:t>
            </a:r>
          </a:p>
          <a:p>
            <a:pPr marL="0" indent="0">
              <a:buNone/>
            </a:pPr>
            <a:endParaRPr lang="en-GB" sz="1050" dirty="0">
              <a:latin typeface="Aptos" panose="020B0004020202020204" pitchFamily="34" charset="0"/>
            </a:endParaRPr>
          </a:p>
          <a:p>
            <a:r>
              <a:rPr lang="en-GB" sz="1050" dirty="0">
                <a:latin typeface="Aptos" panose="020B0004020202020204" pitchFamily="34" charset="0"/>
              </a:rPr>
              <a:t>Step 1: Identify Your Tree’s Front</a:t>
            </a:r>
          </a:p>
          <a:p>
            <a:endParaRPr lang="en-GB" sz="1050" dirty="0">
              <a:latin typeface="Aptos" panose="020B0004020202020204" pitchFamily="34" charset="0"/>
            </a:endParaRPr>
          </a:p>
          <a:p>
            <a:r>
              <a:rPr lang="en-GB" sz="1050" dirty="0">
                <a:latin typeface="Aptos" panose="020B0004020202020204" pitchFamily="34" charset="0"/>
              </a:rPr>
              <a:t>Before applying the Rule of 3, select the best viewing angle for your tree. This “front” should showcase the trunk’s movement and natural character.</a:t>
            </a:r>
          </a:p>
          <a:p>
            <a:endParaRPr lang="en-GB" sz="1050" dirty="0">
              <a:latin typeface="Aptos" panose="020B0004020202020204" pitchFamily="34" charset="0"/>
            </a:endParaRPr>
          </a:p>
          <a:p>
            <a:r>
              <a:rPr lang="en-GB" sz="1050" dirty="0">
                <a:latin typeface="Aptos" panose="020B0004020202020204" pitchFamily="34" charset="0"/>
              </a:rPr>
              <a:t>Step 2: Divide the Trunk into Thirds</a:t>
            </a:r>
          </a:p>
          <a:p>
            <a:endParaRPr lang="en-GB" sz="1050" dirty="0">
              <a:latin typeface="Aptos" panose="020B0004020202020204" pitchFamily="34" charset="0"/>
            </a:endParaRPr>
          </a:p>
          <a:p>
            <a:r>
              <a:rPr lang="en-GB" sz="1050" dirty="0">
                <a:latin typeface="Aptos" panose="020B0004020202020204" pitchFamily="34" charset="0"/>
              </a:rPr>
              <a:t>Mentally divide your tree’s height into three equal sections. Use this as a guide for:</a:t>
            </a:r>
          </a:p>
          <a:p>
            <a:endParaRPr lang="en-GB" sz="1050" dirty="0">
              <a:latin typeface="Aptos" panose="020B0004020202020204" pitchFamily="34" charset="0"/>
            </a:endParaRPr>
          </a:p>
          <a:p>
            <a:r>
              <a:rPr lang="en-GB" sz="1050" dirty="0">
                <a:latin typeface="Aptos" panose="020B0004020202020204" pitchFamily="34" charset="0"/>
              </a:rPr>
              <a:t>Root spread and trunk base (lower third)</a:t>
            </a:r>
          </a:p>
          <a:p>
            <a:r>
              <a:rPr lang="en-GB" sz="1050" dirty="0">
                <a:latin typeface="Aptos" panose="020B0004020202020204" pitchFamily="34" charset="0"/>
              </a:rPr>
              <a:t>Primary branch development (middle third)</a:t>
            </a:r>
          </a:p>
          <a:p>
            <a:r>
              <a:rPr lang="en-GB" sz="1050" dirty="0">
                <a:latin typeface="Aptos" panose="020B0004020202020204" pitchFamily="34" charset="0"/>
              </a:rPr>
              <a:t>Fine branching and apex (upper third)</a:t>
            </a:r>
          </a:p>
          <a:p>
            <a:endParaRPr lang="en-GB" sz="1050" dirty="0">
              <a:latin typeface="Aptos" panose="020B0004020202020204" pitchFamily="34" charset="0"/>
            </a:endParaRPr>
          </a:p>
          <a:p>
            <a:r>
              <a:rPr lang="en-GB" sz="1050" dirty="0">
                <a:latin typeface="Aptos" panose="020B0004020202020204" pitchFamily="34" charset="0"/>
              </a:rPr>
              <a:t>Step 3: Select Your First Three Branches</a:t>
            </a:r>
          </a:p>
          <a:p>
            <a:endParaRPr lang="en-GB" sz="1050" dirty="0">
              <a:latin typeface="Aptos" panose="020B0004020202020204" pitchFamily="34" charset="0"/>
            </a:endParaRPr>
          </a:p>
          <a:p>
            <a:r>
              <a:rPr lang="en-GB" sz="1050" dirty="0">
                <a:latin typeface="Aptos" panose="020B0004020202020204" pitchFamily="34" charset="0"/>
              </a:rPr>
              <a:t>Starting approximately one-third up the trunk:</a:t>
            </a:r>
          </a:p>
          <a:p>
            <a:endParaRPr lang="en-GB" sz="1050" dirty="0">
              <a:latin typeface="Aptos" panose="020B0004020202020204" pitchFamily="34" charset="0"/>
            </a:endParaRPr>
          </a:p>
          <a:p>
            <a:r>
              <a:rPr lang="en-GB" sz="1050" b="1" dirty="0">
                <a:latin typeface="Aptos" panose="020B0004020202020204" pitchFamily="34" charset="0"/>
              </a:rPr>
              <a:t>First branch (left):</a:t>
            </a:r>
            <a:r>
              <a:rPr lang="en-GB" sz="1050" dirty="0">
                <a:latin typeface="Aptos" panose="020B0004020202020204" pitchFamily="34" charset="0"/>
              </a:rPr>
              <a:t> Should be your lowest and often thickest branch</a:t>
            </a:r>
          </a:p>
          <a:p>
            <a:endParaRPr lang="en-GB" sz="1050" dirty="0">
              <a:latin typeface="Aptos" panose="020B0004020202020204" pitchFamily="34" charset="0"/>
            </a:endParaRPr>
          </a:p>
          <a:p>
            <a:r>
              <a:rPr lang="en-GB" sz="1050" b="1" dirty="0">
                <a:latin typeface="Aptos" panose="020B0004020202020204" pitchFamily="34" charset="0"/>
              </a:rPr>
              <a:t>Second branch (right):</a:t>
            </a:r>
            <a:r>
              <a:rPr lang="en-GB" sz="1050" dirty="0">
                <a:latin typeface="Aptos" panose="020B0004020202020204" pitchFamily="34" charset="0"/>
              </a:rPr>
              <a:t> Positioned slightly higher, on the opposite side</a:t>
            </a:r>
          </a:p>
          <a:p>
            <a:endParaRPr lang="en-GB" sz="1050" dirty="0">
              <a:latin typeface="Aptos" panose="020B0004020202020204" pitchFamily="34" charset="0"/>
            </a:endParaRPr>
          </a:p>
          <a:p>
            <a:r>
              <a:rPr lang="en-GB" sz="1050" b="1" dirty="0">
                <a:latin typeface="Aptos" panose="020B0004020202020204" pitchFamily="34" charset="0"/>
              </a:rPr>
              <a:t>Third branch (back):</a:t>
            </a:r>
            <a:r>
              <a:rPr lang="en-GB" sz="1050" dirty="0">
                <a:latin typeface="Aptos" panose="020B0004020202020204" pitchFamily="34" charset="0"/>
              </a:rPr>
              <a:t> Creates depth and should point away from the viewer</a:t>
            </a:r>
          </a:p>
          <a:p>
            <a:endParaRPr lang="en-GB" sz="1050" dirty="0">
              <a:latin typeface="Aptos" panose="020B0004020202020204" pitchFamily="34" charset="0"/>
            </a:endParaRPr>
          </a:p>
          <a:p>
            <a:r>
              <a:rPr lang="en-GB" sz="1050" dirty="0">
                <a:latin typeface="Aptos" panose="020B0004020202020204" pitchFamily="34" charset="0"/>
              </a:rPr>
              <a:t>Step 4: Continue the Pattern</a:t>
            </a:r>
          </a:p>
          <a:p>
            <a:endParaRPr lang="en-GB" sz="1050" dirty="0">
              <a:latin typeface="Aptos" panose="020B0004020202020204" pitchFamily="34" charset="0"/>
            </a:endParaRPr>
          </a:p>
          <a:p>
            <a:r>
              <a:rPr lang="en-GB" sz="1050" dirty="0">
                <a:latin typeface="Aptos" panose="020B0004020202020204" pitchFamily="34" charset="0"/>
              </a:rPr>
              <a:t>As you move up the trunk, continue the left-right-back pattern. Space branches vertically so each receives adequate light and doesn’t crowd the branch below.</a:t>
            </a:r>
          </a:p>
          <a:p>
            <a:endParaRPr lang="en-GB" sz="1050" dirty="0">
              <a:latin typeface="Aptos" panose="020B0004020202020204" pitchFamily="34" charset="0"/>
            </a:endParaRPr>
          </a:p>
          <a:p>
            <a:r>
              <a:rPr lang="en-GB" sz="1050" dirty="0">
                <a:latin typeface="Aptos" panose="020B0004020202020204" pitchFamily="34" charset="0"/>
              </a:rPr>
              <a:t>Step 5: Adjust for Your Tree’s Character</a:t>
            </a:r>
          </a:p>
          <a:p>
            <a:endParaRPr lang="en-GB" sz="1050" dirty="0">
              <a:latin typeface="Aptos" panose="020B0004020202020204" pitchFamily="34" charset="0"/>
            </a:endParaRPr>
          </a:p>
          <a:p>
            <a:r>
              <a:rPr lang="en-GB" sz="1050" dirty="0">
                <a:latin typeface="Aptos" panose="020B0004020202020204" pitchFamily="34" charset="0"/>
              </a:rPr>
              <a:t>Remember: the Rule of 3 is a guide, not a law. Some trees may need slight variations based on their natural growth pattern.</a:t>
            </a:r>
          </a:p>
          <a:p>
            <a:pPr marL="0" marR="0" lvl="0" indent="0" defTabSz="914400" rtl="0" eaLnBrk="0" fontAlgn="base" latinLnBrk="0" hangingPunct="0">
              <a:spcBef>
                <a:spcPct val="0"/>
              </a:spcBef>
              <a:spcAft>
                <a:spcPts val="600"/>
              </a:spcAft>
              <a:buClrTx/>
              <a:buSzTx/>
              <a:buFontTx/>
              <a:buNone/>
              <a:tabLst/>
            </a:pPr>
            <a:endParaRPr kumimoji="0" lang="en-US" altLang="en-US" sz="700" b="0" i="0" u="none" strike="noStrike" cap="none" normalizeH="0" baseline="0" dirty="0">
              <a:ln>
                <a:noFill/>
              </a:ln>
              <a:effectLst/>
              <a:latin typeface="Arial" panose="020B0604020202020204" pitchFamily="34" charset="0"/>
            </a:endParaRPr>
          </a:p>
        </p:txBody>
      </p:sp>
      <p:grpSp>
        <p:nvGrpSpPr>
          <p:cNvPr id="11299" name="Group 11298">
            <a:extLst>
              <a:ext uri="{FF2B5EF4-FFF2-40B4-BE49-F238E27FC236}">
                <a16:creationId xmlns:a16="http://schemas.microsoft.com/office/drawing/2014/main" id="{B8FB7B3A-BEE8-4754-B694-A2173250EC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300" name="Oval 11299">
              <a:extLst>
                <a:ext uri="{FF2B5EF4-FFF2-40B4-BE49-F238E27FC236}">
                  <a16:creationId xmlns:a16="http://schemas.microsoft.com/office/drawing/2014/main" id="{FEFF0D3E-BE54-41C7-A1E3-FE6F82A3D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301" name="Oval 11300">
              <a:extLst>
                <a:ext uri="{FF2B5EF4-FFF2-40B4-BE49-F238E27FC236}">
                  <a16:creationId xmlns:a16="http://schemas.microsoft.com/office/drawing/2014/main" id="{9B3E3B23-F60A-4607-983A-9320DA035B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2" name="Picture 11" descr="A logo with a tree in it&#10;&#10;AI-generated content may be incorrect.">
            <a:extLst>
              <a:ext uri="{FF2B5EF4-FFF2-40B4-BE49-F238E27FC236}">
                <a16:creationId xmlns:a16="http://schemas.microsoft.com/office/drawing/2014/main" id="{8D90F6C4-6CDF-285B-F5DF-6FE4F42863CB}"/>
              </a:ext>
            </a:extLst>
          </p:cNvPr>
          <p:cNvPicPr>
            <a:picLocks noChangeAspect="1"/>
          </p:cNvPicPr>
          <p:nvPr/>
        </p:nvPicPr>
        <p:blipFill>
          <a:blip r:embed="rId7"/>
          <a:stretch>
            <a:fillRect/>
          </a:stretch>
        </p:blipFill>
        <p:spPr>
          <a:xfrm>
            <a:off x="10990372" y="5776916"/>
            <a:ext cx="969889" cy="991733"/>
          </a:xfrm>
          <a:prstGeom prst="rect">
            <a:avLst/>
          </a:prstGeom>
        </p:spPr>
      </p:pic>
      <p:sp>
        <p:nvSpPr>
          <p:cNvPr id="7" name="AutoShape 6" descr="Rule of 3 in bonsai design showing branch placement forming a triangle.">
            <a:extLst>
              <a:ext uri="{FF2B5EF4-FFF2-40B4-BE49-F238E27FC236}">
                <a16:creationId xmlns:a16="http://schemas.microsoft.com/office/drawing/2014/main" id="{4DDF3E7A-CC64-A4E1-29C4-8889B7A1B88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9815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E6F8E8-3F09-D875-84E0-F99ED2E51A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19B877-66F5-E01B-BD0C-6BB84A7ADC6E}"/>
              </a:ext>
            </a:extLst>
          </p:cNvPr>
          <p:cNvSpPr>
            <a:spLocks noGrp="1"/>
          </p:cNvSpPr>
          <p:nvPr>
            <p:ph type="title"/>
          </p:nvPr>
        </p:nvSpPr>
        <p:spPr>
          <a:xfrm>
            <a:off x="6766676" y="484632"/>
            <a:ext cx="4776394" cy="1609344"/>
          </a:xfrm>
        </p:spPr>
        <p:txBody>
          <a:bodyPr>
            <a:normAutofit/>
          </a:bodyPr>
          <a:lstStyle/>
          <a:p>
            <a:r>
              <a:rPr lang="en-GB" sz="4400" dirty="0"/>
              <a:t>Best for </a:t>
            </a:r>
            <a:r>
              <a:rPr lang="en-GB" sz="4400" dirty="0" err="1"/>
              <a:t>begginers</a:t>
            </a:r>
            <a:br>
              <a:rPr lang="en-GB" sz="4400" dirty="0"/>
            </a:br>
            <a:r>
              <a:rPr lang="en-GB" sz="1200" b="1" dirty="0">
                <a:solidFill>
                  <a:srgbClr val="00B050"/>
                </a:solidFill>
              </a:rPr>
              <a:t>(INDOOR)</a:t>
            </a:r>
          </a:p>
        </p:txBody>
      </p:sp>
      <p:sp>
        <p:nvSpPr>
          <p:cNvPr id="12311" name="Rectangle 12310">
            <a:extLst>
              <a:ext uri="{FF2B5EF4-FFF2-40B4-BE49-F238E27FC236}">
                <a16:creationId xmlns:a16="http://schemas.microsoft.com/office/drawing/2014/main" id="{15F4F505-CBFA-47D1-839B-E29D60F7C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9301"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2" name="Rectangle 12311">
            <a:extLst>
              <a:ext uri="{FF2B5EF4-FFF2-40B4-BE49-F238E27FC236}">
                <a16:creationId xmlns:a16="http://schemas.microsoft.com/office/drawing/2014/main" id="{4462E286-B89B-4C6B-9393-7430476E9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97" y="640078"/>
            <a:ext cx="3152908" cy="3118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7" name="Picture 9" descr="Hawaiian Umbrella Bonsai Care Guide ...">
            <a:extLst>
              <a:ext uri="{FF2B5EF4-FFF2-40B4-BE49-F238E27FC236}">
                <a16:creationId xmlns:a16="http://schemas.microsoft.com/office/drawing/2014/main" id="{47E06583-2574-B83A-D8A6-198F556EC7D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4691" y="804986"/>
            <a:ext cx="2788920" cy="2788920"/>
          </a:xfrm>
          <a:prstGeom prst="rect">
            <a:avLst/>
          </a:prstGeom>
          <a:noFill/>
          <a:extLst>
            <a:ext uri="{909E8E84-426E-40DD-AFC4-6F175D3DCCD1}">
              <a14:hiddenFill xmlns:a14="http://schemas.microsoft.com/office/drawing/2010/main">
                <a:solidFill>
                  <a:srgbClr val="FFFFFF"/>
                </a:solidFill>
              </a14:hiddenFill>
            </a:ext>
          </a:extLst>
        </p:spPr>
      </p:pic>
      <p:sp>
        <p:nvSpPr>
          <p:cNvPr id="12313" name="Rectangle 12312">
            <a:extLst>
              <a:ext uri="{FF2B5EF4-FFF2-40B4-BE49-F238E27FC236}">
                <a16:creationId xmlns:a16="http://schemas.microsoft.com/office/drawing/2014/main" id="{CA741929-7525-41F1-B5A3-CF9F36D1F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39090" y="640078"/>
            <a:ext cx="2153701" cy="20452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1" name="Picture 3" descr="Banyan Fig) Indoor Bonsai Tree | Shaped ...">
            <a:extLst>
              <a:ext uri="{FF2B5EF4-FFF2-40B4-BE49-F238E27FC236}">
                <a16:creationId xmlns:a16="http://schemas.microsoft.com/office/drawing/2014/main" id="{D5F59005-F67A-6FDB-9BBD-9AEE1318332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169580" y="804986"/>
            <a:ext cx="1709614" cy="1709614"/>
          </a:xfrm>
          <a:prstGeom prst="rect">
            <a:avLst/>
          </a:prstGeom>
          <a:noFill/>
          <a:extLst>
            <a:ext uri="{909E8E84-426E-40DD-AFC4-6F175D3DCCD1}">
              <a14:hiddenFill xmlns:a14="http://schemas.microsoft.com/office/drawing/2010/main">
                <a:solidFill>
                  <a:srgbClr val="FFFFFF"/>
                </a:solidFill>
              </a14:hiddenFill>
            </a:ext>
          </a:extLst>
        </p:spPr>
      </p:pic>
      <p:sp>
        <p:nvSpPr>
          <p:cNvPr id="12314" name="Rectangle 12313">
            <a:extLst>
              <a:ext uri="{FF2B5EF4-FFF2-40B4-BE49-F238E27FC236}">
                <a16:creationId xmlns:a16="http://schemas.microsoft.com/office/drawing/2014/main" id="{B32FCC94-3E67-4AC5-AF98-A90AF32856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97" y="3923723"/>
            <a:ext cx="3152908" cy="2126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3" name="Picture 5" descr="Dwarf Jade Bonsai Care Guide - Miyagi ...">
            <a:extLst>
              <a:ext uri="{FF2B5EF4-FFF2-40B4-BE49-F238E27FC236}">
                <a16:creationId xmlns:a16="http://schemas.microsoft.com/office/drawing/2014/main" id="{F011F6ED-A532-B367-76D4-A7829413E1A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59215" y="4147456"/>
            <a:ext cx="1739871" cy="1739871"/>
          </a:xfrm>
          <a:prstGeom prst="rect">
            <a:avLst/>
          </a:prstGeom>
          <a:noFill/>
          <a:extLst>
            <a:ext uri="{909E8E84-426E-40DD-AFC4-6F175D3DCCD1}">
              <a14:hiddenFill xmlns:a14="http://schemas.microsoft.com/office/drawing/2010/main">
                <a:solidFill>
                  <a:srgbClr val="FFFFFF"/>
                </a:solidFill>
              </a14:hiddenFill>
            </a:ext>
          </a:extLst>
        </p:spPr>
      </p:pic>
      <p:sp>
        <p:nvSpPr>
          <p:cNvPr id="12310" name="Rectangle 12309">
            <a:extLst>
              <a:ext uri="{FF2B5EF4-FFF2-40B4-BE49-F238E27FC236}">
                <a16:creationId xmlns:a16="http://schemas.microsoft.com/office/drawing/2014/main" id="{F33D674C-CD90-4E24-9D59-6E1DFE2DE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5983" y="2835334"/>
            <a:ext cx="2136808" cy="32144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5" name="Picture 7" descr="Fukien Tea Flowering Bonsai Tree ...">
            <a:extLst>
              <a:ext uri="{FF2B5EF4-FFF2-40B4-BE49-F238E27FC236}">
                <a16:creationId xmlns:a16="http://schemas.microsoft.com/office/drawing/2014/main" id="{A38DF556-A7E2-771D-D3E1-99E9ABD0153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119131" y="3255582"/>
            <a:ext cx="1810512" cy="23739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D3EE0126-7EAB-D6F7-47E3-281D935695E4}"/>
              </a:ext>
            </a:extLst>
          </p:cNvPr>
          <p:cNvSpPr>
            <a:spLocks noGrp="1" noChangeArrowheads="1"/>
          </p:cNvSpPr>
          <p:nvPr>
            <p:ph idx="1"/>
          </p:nvPr>
        </p:nvSpPr>
        <p:spPr bwMode="auto">
          <a:xfrm>
            <a:off x="6766675" y="2121408"/>
            <a:ext cx="4776393" cy="4092579"/>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92046" rIns="0" bIns="92046"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800" b="0" i="0" u="none" strike="noStrike" cap="none" normalizeH="0" baseline="0" dirty="0">
                <a:ln>
                  <a:noFill/>
                </a:ln>
                <a:effectLst/>
                <a:latin typeface="Aptos" panose="020B0004020202020204" pitchFamily="34" charset="0"/>
              </a:rPr>
              <a:t>The most popular and recommended trees for beginner bonsai enthusiasts include the </a:t>
            </a:r>
            <a:r>
              <a:rPr kumimoji="0" lang="en-US" altLang="en-US" sz="800" b="1" i="0" u="none" strike="noStrike" cap="none" normalizeH="0" baseline="0" dirty="0">
                <a:ln>
                  <a:noFill/>
                </a:ln>
                <a:effectLst/>
                <a:latin typeface="Aptos" panose="020B0004020202020204" pitchFamily="34" charset="0"/>
              </a:rPr>
              <a:t>Chinese Elm, Ficus, </a:t>
            </a:r>
          </a:p>
          <a:p>
            <a:pPr marL="0" marR="0" lvl="0" indent="0" defTabSz="914400" rtl="0" eaLnBrk="0" fontAlgn="base" latinLnBrk="0" hangingPunct="0">
              <a:spcBef>
                <a:spcPct val="0"/>
              </a:spcBef>
              <a:spcAft>
                <a:spcPts val="600"/>
              </a:spcAft>
              <a:buClrTx/>
              <a:buSzTx/>
              <a:buFontTx/>
              <a:buNone/>
              <a:tabLst/>
            </a:pPr>
            <a:r>
              <a:rPr kumimoji="0" lang="en-US" altLang="en-US" sz="800" b="1" i="0" u="none" strike="noStrike" cap="none" normalizeH="0" baseline="0" dirty="0">
                <a:ln>
                  <a:noFill/>
                </a:ln>
                <a:effectLst/>
                <a:latin typeface="Aptos" panose="020B0004020202020204" pitchFamily="34" charset="0"/>
              </a:rPr>
              <a:t>and Juniper</a:t>
            </a:r>
            <a:r>
              <a:rPr kumimoji="0" lang="en-US" altLang="en-US" sz="800" b="0" i="0" u="none" strike="noStrike" cap="none" normalizeH="0" baseline="0" dirty="0">
                <a:ln>
                  <a:noFill/>
                </a:ln>
                <a:effectLst/>
                <a:latin typeface="Aptos" panose="020B0004020202020204" pitchFamily="34" charset="0"/>
              </a:rPr>
              <a:t> due to their hardiness, resilience, and tolerance of common beginner mistakes. Your choice will depend </a:t>
            </a:r>
          </a:p>
          <a:p>
            <a:pPr marL="0" marR="0" lvl="0" indent="0" defTabSz="914400" rtl="0" eaLnBrk="0" fontAlgn="base" latinLnBrk="0" hangingPunct="0">
              <a:spcBef>
                <a:spcPct val="0"/>
              </a:spcBef>
              <a:spcAft>
                <a:spcPts val="600"/>
              </a:spcAft>
              <a:buClrTx/>
              <a:buSzTx/>
              <a:buFontTx/>
              <a:buNone/>
              <a:tabLst/>
            </a:pPr>
            <a:r>
              <a:rPr kumimoji="0" lang="en-US" altLang="en-US" sz="800" b="0" i="0" u="none" strike="noStrike" cap="none" normalizeH="0" baseline="0" dirty="0">
                <a:ln>
                  <a:noFill/>
                </a:ln>
                <a:effectLst/>
                <a:latin typeface="Aptos" panose="020B0004020202020204" pitchFamily="34" charset="0"/>
              </a:rPr>
              <a:t>on whether you plan to grow the bonsai indoors or outdoors. </a:t>
            </a:r>
          </a:p>
          <a:p>
            <a:pPr marL="0" marR="0" lvl="0" indent="0" defTabSz="914400" rtl="0" eaLnBrk="0" fontAlgn="base" latinLnBrk="0" hangingPunct="0">
              <a:spcBef>
                <a:spcPct val="0"/>
              </a:spcBef>
              <a:spcAft>
                <a:spcPts val="600"/>
              </a:spcAft>
              <a:buClrTx/>
              <a:buSzTx/>
              <a:buFontTx/>
              <a:buNone/>
              <a:tabLst/>
            </a:pPr>
            <a:endParaRPr kumimoji="0" lang="en-US" altLang="en-US" sz="8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800" b="1" i="0" u="none" strike="noStrike" cap="none" normalizeH="0" baseline="0" dirty="0">
                <a:ln>
                  <a:noFill/>
                </a:ln>
                <a:effectLst/>
                <a:latin typeface="Aptos" panose="020B0004020202020204" pitchFamily="34" charset="0"/>
              </a:rPr>
              <a:t>Popular Indoor Bonsai Trees</a:t>
            </a:r>
            <a:endParaRPr kumimoji="0" lang="en-US" altLang="en-US" sz="8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800" b="0" i="0" u="none" strike="noStrike" cap="none" normalizeH="0" baseline="0" dirty="0">
                <a:ln>
                  <a:noFill/>
                </a:ln>
                <a:effectLst/>
                <a:latin typeface="Aptos" panose="020B0004020202020204" pitchFamily="34" charset="0"/>
              </a:rPr>
              <a:t>Tropical and subtropical species thrive indoors in stable temperatures and lower humidity environments. </a:t>
            </a:r>
          </a:p>
          <a:p>
            <a:pPr marL="0" marR="0" lvl="0" indent="0" defTabSz="914400" rtl="0" eaLnBrk="0" fontAlgn="base" latinLnBrk="0" hangingPunct="0">
              <a:spcBef>
                <a:spcPct val="0"/>
              </a:spcBef>
              <a:spcAft>
                <a:spcPts val="600"/>
              </a:spcAft>
              <a:buClrTx/>
              <a:buSzTx/>
              <a:buFontTx/>
              <a:buNone/>
              <a:tabLst/>
            </a:pPr>
            <a:endParaRPr kumimoji="0" lang="en-US" altLang="en-US" sz="8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800" b="1" i="0" u="none" strike="noStrike" cap="none" normalizeH="0" baseline="0" dirty="0">
                <a:ln>
                  <a:noFill/>
                </a:ln>
                <a:effectLst/>
                <a:latin typeface="Aptos" panose="020B0004020202020204" pitchFamily="34" charset="0"/>
              </a:rPr>
              <a:t>Ficus</a:t>
            </a:r>
            <a:r>
              <a:rPr kumimoji="0" lang="en-US" altLang="en-US" sz="800" b="0" i="0" u="none" strike="noStrike" cap="none" normalizeH="0" baseline="0" dirty="0">
                <a:ln>
                  <a:noFill/>
                </a:ln>
                <a:effectLst/>
                <a:latin typeface="Aptos" panose="020B0004020202020204" pitchFamily="34" charset="0"/>
              </a:rPr>
              <a:t> (</a:t>
            </a:r>
            <a:r>
              <a:rPr kumimoji="0" lang="en-US" altLang="en-US" sz="800" b="0" i="1" u="none" strike="noStrike" cap="none" normalizeH="0" baseline="0" dirty="0">
                <a:ln>
                  <a:noFill/>
                </a:ln>
                <a:effectLst/>
                <a:latin typeface="Aptos" panose="020B0004020202020204" pitchFamily="34" charset="0"/>
              </a:rPr>
              <a:t>Ficus retusa</a:t>
            </a:r>
            <a:r>
              <a:rPr kumimoji="0" lang="en-US" altLang="en-US" sz="800" b="0" i="0" u="none" strike="noStrike" cap="none" normalizeH="0" baseline="0" dirty="0">
                <a:ln>
                  <a:noFill/>
                </a:ln>
                <a:effectLst/>
                <a:latin typeface="Aptos" panose="020B0004020202020204" pitchFamily="34" charset="0"/>
              </a:rPr>
              <a:t> or </a:t>
            </a:r>
            <a:r>
              <a:rPr kumimoji="0" lang="en-US" altLang="en-US" sz="800" b="0" i="1" u="none" strike="noStrike" cap="none" normalizeH="0" baseline="0" dirty="0">
                <a:ln>
                  <a:noFill/>
                </a:ln>
                <a:effectLst/>
                <a:latin typeface="Aptos" panose="020B0004020202020204" pitchFamily="34" charset="0"/>
              </a:rPr>
              <a:t>Ficus </a:t>
            </a:r>
            <a:r>
              <a:rPr kumimoji="0" lang="en-US" altLang="en-US" sz="800" b="0" i="1" u="none" strike="noStrike" cap="none" normalizeH="0" baseline="0" dirty="0" err="1">
                <a:ln>
                  <a:noFill/>
                </a:ln>
                <a:effectLst/>
                <a:latin typeface="Aptos" panose="020B0004020202020204" pitchFamily="34" charset="0"/>
              </a:rPr>
              <a:t>microcarpa</a:t>
            </a:r>
            <a:r>
              <a:rPr kumimoji="0" lang="en-US" altLang="en-US" sz="800" b="0" i="0" u="none" strike="noStrike" cap="none" normalizeH="0" baseline="0" dirty="0">
                <a:ln>
                  <a:noFill/>
                </a:ln>
                <a:effectLst/>
                <a:latin typeface="Aptos" panose="020B0004020202020204" pitchFamily="34" charset="0"/>
              </a:rPr>
              <a:t>): Very resilient and tolerant of lower light and occasional missed waterings, </a:t>
            </a:r>
          </a:p>
          <a:p>
            <a:pPr marL="0" marR="0" lvl="0" indent="0" defTabSz="914400" rtl="0" eaLnBrk="0" fontAlgn="base" latinLnBrk="0" hangingPunct="0">
              <a:spcBef>
                <a:spcPct val="0"/>
              </a:spcBef>
              <a:spcAft>
                <a:spcPts val="600"/>
              </a:spcAft>
              <a:buClrTx/>
              <a:buSzTx/>
              <a:buNone/>
              <a:tabLst/>
            </a:pPr>
            <a:r>
              <a:rPr kumimoji="0" lang="en-US" altLang="en-US" sz="800" b="0" i="0" u="none" strike="noStrike" cap="none" normalizeH="0" baseline="0" dirty="0">
                <a:ln>
                  <a:noFill/>
                </a:ln>
                <a:effectLst/>
                <a:latin typeface="Aptos" panose="020B0004020202020204" pitchFamily="34" charset="0"/>
              </a:rPr>
              <a:t>making it very forgiving for novices.</a:t>
            </a:r>
          </a:p>
          <a:p>
            <a:pPr marL="0" marR="0" lvl="0" indent="0" defTabSz="914400" rtl="0" eaLnBrk="0" fontAlgn="base" latinLnBrk="0" hangingPunct="0">
              <a:spcBef>
                <a:spcPct val="0"/>
              </a:spcBef>
              <a:spcAft>
                <a:spcPts val="600"/>
              </a:spcAft>
              <a:buClrTx/>
              <a:buSzTx/>
              <a:buNone/>
              <a:tabLst/>
            </a:pPr>
            <a:endParaRPr kumimoji="0" lang="en-US" altLang="en-US" sz="8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800" b="1" i="0" u="none" strike="noStrike" cap="none" normalizeH="0" baseline="0" dirty="0">
                <a:ln>
                  <a:noFill/>
                </a:ln>
                <a:effectLst/>
                <a:latin typeface="Aptos" panose="020B0004020202020204" pitchFamily="34" charset="0"/>
              </a:rPr>
              <a:t>Dwarf Jade</a:t>
            </a:r>
            <a:r>
              <a:rPr kumimoji="0" lang="en-US" altLang="en-US" sz="800" b="0" i="0" u="none" strike="noStrike" cap="none" normalizeH="0" baseline="0" dirty="0">
                <a:ln>
                  <a:noFill/>
                </a:ln>
                <a:effectLst/>
                <a:latin typeface="Aptos" panose="020B0004020202020204" pitchFamily="34" charset="0"/>
              </a:rPr>
              <a:t> (</a:t>
            </a:r>
            <a:r>
              <a:rPr kumimoji="0" lang="en-US" altLang="en-US" sz="800" b="0" i="1" u="none" strike="noStrike" cap="none" normalizeH="0" baseline="0" dirty="0" err="1">
                <a:ln>
                  <a:noFill/>
                </a:ln>
                <a:effectLst/>
                <a:latin typeface="Aptos" panose="020B0004020202020204" pitchFamily="34" charset="0"/>
              </a:rPr>
              <a:t>Portulacaria</a:t>
            </a:r>
            <a:r>
              <a:rPr kumimoji="0" lang="en-US" altLang="en-US" sz="800" b="0" i="1" u="none" strike="noStrike" cap="none" normalizeH="0" baseline="0" dirty="0">
                <a:ln>
                  <a:noFill/>
                </a:ln>
                <a:effectLst/>
                <a:latin typeface="Aptos" panose="020B0004020202020204" pitchFamily="34" charset="0"/>
              </a:rPr>
              <a:t> </a:t>
            </a:r>
            <a:r>
              <a:rPr kumimoji="0" lang="en-US" altLang="en-US" sz="800" b="0" i="1" u="none" strike="noStrike" cap="none" normalizeH="0" baseline="0" dirty="0" err="1">
                <a:ln>
                  <a:noFill/>
                </a:ln>
                <a:effectLst/>
                <a:latin typeface="Aptos" panose="020B0004020202020204" pitchFamily="34" charset="0"/>
              </a:rPr>
              <a:t>afra</a:t>
            </a:r>
            <a:r>
              <a:rPr kumimoji="0" lang="en-US" altLang="en-US" sz="800" b="0" i="0" u="none" strike="noStrike" cap="none" normalizeH="0" baseline="0" dirty="0">
                <a:ln>
                  <a:noFill/>
                </a:ln>
                <a:effectLst/>
                <a:latin typeface="Aptos" panose="020B0004020202020204" pitchFamily="34" charset="0"/>
              </a:rPr>
              <a:t>): A succulent that stores water in its leaves, requiring minimal watering. This is perfect</a:t>
            </a:r>
          </a:p>
          <a:p>
            <a:pPr marL="0" marR="0" lvl="0" indent="0" defTabSz="914400" rtl="0" eaLnBrk="0" fontAlgn="base" latinLnBrk="0" hangingPunct="0">
              <a:spcBef>
                <a:spcPct val="0"/>
              </a:spcBef>
              <a:spcAft>
                <a:spcPts val="600"/>
              </a:spcAft>
              <a:buClrTx/>
              <a:buSzTx/>
              <a:buNone/>
              <a:tabLst/>
            </a:pPr>
            <a:r>
              <a:rPr kumimoji="0" lang="en-US" altLang="en-US" sz="800" b="0" i="0" u="none" strike="noStrike" cap="none" normalizeH="0" baseline="0" dirty="0">
                <a:ln>
                  <a:noFill/>
                </a:ln>
                <a:effectLst/>
                <a:latin typeface="Aptos" panose="020B0004020202020204" pitchFamily="34" charset="0"/>
              </a:rPr>
              <a:t> for busy individuals but requires a bright, sunny position.</a:t>
            </a:r>
          </a:p>
          <a:p>
            <a:pPr marL="0" marR="0" lvl="0" indent="0" defTabSz="914400" rtl="0" eaLnBrk="0" fontAlgn="base" latinLnBrk="0" hangingPunct="0">
              <a:spcBef>
                <a:spcPct val="0"/>
              </a:spcBef>
              <a:spcAft>
                <a:spcPts val="600"/>
              </a:spcAft>
              <a:buClrTx/>
              <a:buSzTx/>
              <a:buNone/>
              <a:tabLst/>
            </a:pPr>
            <a:endParaRPr kumimoji="0" lang="en-US" altLang="en-US" sz="8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800" b="1" i="0" u="none" strike="noStrike" cap="none" normalizeH="0" baseline="0" dirty="0">
                <a:ln>
                  <a:noFill/>
                </a:ln>
                <a:effectLst/>
                <a:latin typeface="Aptos" panose="020B0004020202020204" pitchFamily="34" charset="0"/>
              </a:rPr>
              <a:t>Fukien Tea Tree</a:t>
            </a:r>
            <a:r>
              <a:rPr kumimoji="0" lang="en-US" altLang="en-US" sz="800" b="0" i="0" u="none" strike="noStrike" cap="none" normalizeH="0" baseline="0" dirty="0">
                <a:ln>
                  <a:noFill/>
                </a:ln>
                <a:effectLst/>
                <a:latin typeface="Aptos" panose="020B0004020202020204" pitchFamily="34" charset="0"/>
              </a:rPr>
              <a:t> (</a:t>
            </a:r>
            <a:r>
              <a:rPr kumimoji="0" lang="en-US" altLang="en-US" sz="800" b="0" i="1" u="none" strike="noStrike" cap="none" normalizeH="0" baseline="0" dirty="0">
                <a:ln>
                  <a:noFill/>
                </a:ln>
                <a:effectLst/>
                <a:latin typeface="Aptos" panose="020B0004020202020204" pitchFamily="34" charset="0"/>
              </a:rPr>
              <a:t>Carmona </a:t>
            </a:r>
            <a:r>
              <a:rPr kumimoji="0" lang="en-US" altLang="en-US" sz="800" b="0" i="1" u="none" strike="noStrike" cap="none" normalizeH="0" baseline="0" dirty="0" err="1">
                <a:ln>
                  <a:noFill/>
                </a:ln>
                <a:effectLst/>
                <a:latin typeface="Aptos" panose="020B0004020202020204" pitchFamily="34" charset="0"/>
              </a:rPr>
              <a:t>microphylla</a:t>
            </a:r>
            <a:r>
              <a:rPr kumimoji="0" lang="en-US" altLang="en-US" sz="800" b="0" i="0" u="none" strike="noStrike" cap="none" normalizeH="0" baseline="0" dirty="0">
                <a:ln>
                  <a:noFill/>
                </a:ln>
                <a:effectLst/>
                <a:latin typeface="Aptos" panose="020B0004020202020204" pitchFamily="34" charset="0"/>
              </a:rPr>
              <a:t>): An evergreen tree that produces pretty white flowers during the summer </a:t>
            </a:r>
          </a:p>
          <a:p>
            <a:pPr marL="0" marR="0" lvl="0" indent="0" defTabSz="914400" rtl="0" eaLnBrk="0" fontAlgn="base" latinLnBrk="0" hangingPunct="0">
              <a:spcBef>
                <a:spcPct val="0"/>
              </a:spcBef>
              <a:spcAft>
                <a:spcPts val="600"/>
              </a:spcAft>
              <a:buClrTx/>
              <a:buSzTx/>
              <a:buNone/>
              <a:tabLst/>
            </a:pPr>
            <a:r>
              <a:rPr kumimoji="0" lang="en-US" altLang="en-US" sz="800" b="0" i="0" u="none" strike="noStrike" cap="none" normalizeH="0" baseline="0" dirty="0">
                <a:ln>
                  <a:noFill/>
                </a:ln>
                <a:effectLst/>
                <a:latin typeface="Aptos" panose="020B0004020202020204" pitchFamily="34" charset="0"/>
              </a:rPr>
              <a:t>months and is suitable for warm indoor rooms.</a:t>
            </a:r>
          </a:p>
          <a:p>
            <a:pPr marL="0" marR="0" lvl="0" indent="0" defTabSz="914400" rtl="0" eaLnBrk="0" fontAlgn="base" latinLnBrk="0" hangingPunct="0">
              <a:spcBef>
                <a:spcPct val="0"/>
              </a:spcBef>
              <a:spcAft>
                <a:spcPts val="600"/>
              </a:spcAft>
              <a:buClrTx/>
              <a:buSzTx/>
              <a:buFontTx/>
              <a:buChar char="•"/>
              <a:tabLst/>
            </a:pPr>
            <a:endParaRPr kumimoji="0" lang="en-US" altLang="en-US" sz="800" b="1"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800" b="1" i="0" u="none" strike="noStrike" cap="none" normalizeH="0" baseline="0" dirty="0">
                <a:ln>
                  <a:noFill/>
                </a:ln>
                <a:effectLst/>
                <a:latin typeface="Aptos" panose="020B0004020202020204" pitchFamily="34" charset="0"/>
              </a:rPr>
              <a:t>Hawaiian Umbrella</a:t>
            </a:r>
            <a:r>
              <a:rPr kumimoji="0" lang="en-US" altLang="en-US" sz="800" b="0" i="0" u="none" strike="noStrike" cap="none" normalizeH="0" baseline="0" dirty="0">
                <a:ln>
                  <a:noFill/>
                </a:ln>
                <a:effectLst/>
                <a:latin typeface="Aptos" panose="020B0004020202020204" pitchFamily="34" charset="0"/>
              </a:rPr>
              <a:t> (</a:t>
            </a:r>
            <a:r>
              <a:rPr kumimoji="0" lang="en-US" altLang="en-US" sz="800" b="0" i="1" u="none" strike="noStrike" cap="none" normalizeH="0" baseline="0" dirty="0">
                <a:ln>
                  <a:noFill/>
                </a:ln>
                <a:effectLst/>
                <a:latin typeface="Aptos" panose="020B0004020202020204" pitchFamily="34" charset="0"/>
              </a:rPr>
              <a:t>Schefflera </a:t>
            </a:r>
            <a:r>
              <a:rPr kumimoji="0" lang="en-US" altLang="en-US" sz="800" b="0" i="1" u="none" strike="noStrike" cap="none" normalizeH="0" baseline="0" dirty="0" err="1">
                <a:ln>
                  <a:noFill/>
                </a:ln>
                <a:effectLst/>
                <a:latin typeface="Aptos" panose="020B0004020202020204" pitchFamily="34" charset="0"/>
              </a:rPr>
              <a:t>arboricola</a:t>
            </a:r>
            <a:r>
              <a:rPr kumimoji="0" lang="en-US" altLang="en-US" sz="800" b="0" i="0" u="none" strike="noStrike" cap="none" normalizeH="0" baseline="0" dirty="0">
                <a:ln>
                  <a:noFill/>
                </a:ln>
                <a:effectLst/>
                <a:latin typeface="Aptos" panose="020B0004020202020204" pitchFamily="34" charset="0"/>
              </a:rPr>
              <a:t>): An easy-to-care-for plant that is very tolerant of overwatering, a common beginner mistake</a:t>
            </a:r>
          </a:p>
          <a:p>
            <a:pPr marL="0" marR="0" lvl="0" indent="0" defTabSz="914400" rtl="0" eaLnBrk="0" fontAlgn="base" latinLnBrk="0" hangingPunct="0">
              <a:spcBef>
                <a:spcPct val="0"/>
              </a:spcBef>
              <a:spcAft>
                <a:spcPts val="600"/>
              </a:spcAft>
              <a:buClrTx/>
              <a:buSzTx/>
              <a:buFontTx/>
              <a:buNone/>
              <a:tabLst/>
            </a:pPr>
            <a:endParaRPr kumimoji="0" lang="en-US" altLang="en-US" sz="700" b="0" i="0" u="none" strike="noStrike" cap="none" normalizeH="0" baseline="0" dirty="0">
              <a:ln>
                <a:noFill/>
              </a:ln>
              <a:effectLst/>
              <a:latin typeface="Arial" panose="020B0604020202020204" pitchFamily="34" charset="0"/>
            </a:endParaRPr>
          </a:p>
        </p:txBody>
      </p:sp>
      <p:pic>
        <p:nvPicPr>
          <p:cNvPr id="12" name="Picture 11" descr="A logo with a tree in it&#10;&#10;AI-generated content may be incorrect.">
            <a:extLst>
              <a:ext uri="{FF2B5EF4-FFF2-40B4-BE49-F238E27FC236}">
                <a16:creationId xmlns:a16="http://schemas.microsoft.com/office/drawing/2014/main" id="{366DC2BF-4E6A-0A16-4FDF-56206001987F}"/>
              </a:ext>
            </a:extLst>
          </p:cNvPr>
          <p:cNvPicPr>
            <a:picLocks noChangeAspect="1"/>
          </p:cNvPicPr>
          <p:nvPr/>
        </p:nvPicPr>
        <p:blipFill>
          <a:blip r:embed="rId8"/>
          <a:stretch>
            <a:fillRect/>
          </a:stretch>
        </p:blipFill>
        <p:spPr>
          <a:xfrm>
            <a:off x="11257264" y="6049819"/>
            <a:ext cx="702997" cy="718830"/>
          </a:xfrm>
          <a:prstGeom prst="rect">
            <a:avLst/>
          </a:prstGeom>
        </p:spPr>
      </p:pic>
      <p:sp>
        <p:nvSpPr>
          <p:cNvPr id="7" name="AutoShape 6" descr="Rule of 3 in bonsai design showing branch placement forming a triangle.">
            <a:extLst>
              <a:ext uri="{FF2B5EF4-FFF2-40B4-BE49-F238E27FC236}">
                <a16:creationId xmlns:a16="http://schemas.microsoft.com/office/drawing/2014/main" id="{3E881C14-A841-0FFD-D5E8-0EFEB439DA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26661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CADB7A-1B1C-08B1-0B0E-89D23ABC1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E6FA6-33F7-2F8C-30D9-D18AFFFC35A2}"/>
              </a:ext>
            </a:extLst>
          </p:cNvPr>
          <p:cNvSpPr>
            <a:spLocks noGrp="1"/>
          </p:cNvSpPr>
          <p:nvPr>
            <p:ph type="title"/>
          </p:nvPr>
        </p:nvSpPr>
        <p:spPr>
          <a:xfrm>
            <a:off x="6766676" y="484632"/>
            <a:ext cx="4776394" cy="1609344"/>
          </a:xfrm>
        </p:spPr>
        <p:txBody>
          <a:bodyPr>
            <a:normAutofit/>
          </a:bodyPr>
          <a:lstStyle/>
          <a:p>
            <a:r>
              <a:rPr lang="en-GB" sz="4400" dirty="0"/>
              <a:t>Best for </a:t>
            </a:r>
            <a:r>
              <a:rPr lang="en-GB" sz="4400" dirty="0" err="1"/>
              <a:t>begginers</a:t>
            </a:r>
            <a:br>
              <a:rPr lang="en-GB" sz="4400" dirty="0"/>
            </a:br>
            <a:r>
              <a:rPr lang="en-GB" sz="1200" b="1" dirty="0">
                <a:solidFill>
                  <a:srgbClr val="00B050"/>
                </a:solidFill>
              </a:rPr>
              <a:t>(OUTDOOR)</a:t>
            </a:r>
          </a:p>
        </p:txBody>
      </p:sp>
      <p:sp>
        <p:nvSpPr>
          <p:cNvPr id="12311" name="Rectangle 12310">
            <a:extLst>
              <a:ext uri="{FF2B5EF4-FFF2-40B4-BE49-F238E27FC236}">
                <a16:creationId xmlns:a16="http://schemas.microsoft.com/office/drawing/2014/main" id="{B205CC56-0D92-C96C-E460-81A43648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39301"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2" name="Rectangle 12311">
            <a:extLst>
              <a:ext uri="{FF2B5EF4-FFF2-40B4-BE49-F238E27FC236}">
                <a16:creationId xmlns:a16="http://schemas.microsoft.com/office/drawing/2014/main" id="{7DD74C28-342B-BBF7-0073-3E8FF13C3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97" y="640078"/>
            <a:ext cx="3152908" cy="311873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3" name="Rectangle 12312">
            <a:extLst>
              <a:ext uri="{FF2B5EF4-FFF2-40B4-BE49-F238E27FC236}">
                <a16:creationId xmlns:a16="http://schemas.microsoft.com/office/drawing/2014/main" id="{6ABDCECC-BD77-7FCF-632E-7FE998222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39090" y="640078"/>
            <a:ext cx="2153701" cy="20452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4" name="Rectangle 12313">
            <a:extLst>
              <a:ext uri="{FF2B5EF4-FFF2-40B4-BE49-F238E27FC236}">
                <a16:creationId xmlns:a16="http://schemas.microsoft.com/office/drawing/2014/main" id="{54378D2E-4276-7211-87C1-BEF4C65A6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97" y="3923723"/>
            <a:ext cx="3152908" cy="212609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10" name="Rectangle 12309">
            <a:extLst>
              <a:ext uri="{FF2B5EF4-FFF2-40B4-BE49-F238E27FC236}">
                <a16:creationId xmlns:a16="http://schemas.microsoft.com/office/drawing/2014/main" id="{944D8146-20B5-F4F3-B205-C15D16F6F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5983" y="2835334"/>
            <a:ext cx="2136808" cy="32144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logo with a tree in it&#10;&#10;AI-generated content may be incorrect.">
            <a:extLst>
              <a:ext uri="{FF2B5EF4-FFF2-40B4-BE49-F238E27FC236}">
                <a16:creationId xmlns:a16="http://schemas.microsoft.com/office/drawing/2014/main" id="{EAA20625-2AEC-1A93-01FD-1C904FF9DC02}"/>
              </a:ext>
            </a:extLst>
          </p:cNvPr>
          <p:cNvPicPr>
            <a:picLocks noChangeAspect="1"/>
          </p:cNvPicPr>
          <p:nvPr/>
        </p:nvPicPr>
        <p:blipFill>
          <a:blip r:embed="rId4"/>
          <a:stretch>
            <a:fillRect/>
          </a:stretch>
        </p:blipFill>
        <p:spPr>
          <a:xfrm>
            <a:off x="11257264" y="6049819"/>
            <a:ext cx="702997" cy="718830"/>
          </a:xfrm>
          <a:prstGeom prst="rect">
            <a:avLst/>
          </a:prstGeom>
        </p:spPr>
      </p:pic>
      <p:sp>
        <p:nvSpPr>
          <p:cNvPr id="7" name="AutoShape 6" descr="Rule of 3 in bonsai design showing branch placement forming a triangle.">
            <a:extLst>
              <a:ext uri="{FF2B5EF4-FFF2-40B4-BE49-F238E27FC236}">
                <a16:creationId xmlns:a16="http://schemas.microsoft.com/office/drawing/2014/main" id="{99C7668A-0FFE-A855-E05F-9896CE10D4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Rectangle 1">
            <a:extLst>
              <a:ext uri="{FF2B5EF4-FFF2-40B4-BE49-F238E27FC236}">
                <a16:creationId xmlns:a16="http://schemas.microsoft.com/office/drawing/2014/main" id="{1ABD774A-A1CE-7D23-7342-5B58E9F595B4}"/>
              </a:ext>
            </a:extLst>
          </p:cNvPr>
          <p:cNvSpPr>
            <a:spLocks noGrp="1" noChangeArrowheads="1"/>
          </p:cNvSpPr>
          <p:nvPr>
            <p:ph idx="1"/>
          </p:nvPr>
        </p:nvSpPr>
        <p:spPr bwMode="auto">
          <a:xfrm>
            <a:off x="6518860" y="2109365"/>
            <a:ext cx="5549572" cy="33867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9204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A0A0A"/>
                </a:solidFill>
                <a:effectLst/>
                <a:latin typeface="Aptos" panose="020B0004020202020204" pitchFamily="34" charset="0"/>
              </a:rPr>
              <a:t>Hardy, temperate trees need seasonal changes and should be kept outdoors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A0A0A"/>
                </a:solidFill>
                <a:effectLst/>
                <a:latin typeface="Aptos" panose="020B0004020202020204" pitchFamily="34" charset="0"/>
              </a:rPr>
              <a:t>where they can experience winter dormancy.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a:ln>
                  <a:noFill/>
                </a:ln>
                <a:solidFill>
                  <a:srgbClr val="0A0A0A"/>
                </a:solidFill>
                <a:effectLst/>
                <a:latin typeface="Aptos" panose="020B0004020202020204" pitchFamily="34" charset="0"/>
              </a:rPr>
              <a:t>Juniper</a:t>
            </a:r>
            <a:r>
              <a:rPr kumimoji="0" lang="en-US" altLang="en-US" sz="1000" b="0" i="0" u="none" strike="noStrike" cap="none" normalizeH="0" baseline="0" dirty="0">
                <a:ln>
                  <a:noFill/>
                </a:ln>
                <a:solidFill>
                  <a:srgbClr val="0A0A0A"/>
                </a:solidFill>
                <a:effectLst/>
                <a:latin typeface="Aptos" panose="020B0004020202020204" pitchFamily="34" charset="0"/>
              </a:rPr>
              <a:t> (</a:t>
            </a:r>
            <a:r>
              <a:rPr kumimoji="0" lang="en-US" altLang="en-US" sz="1000" b="0" i="1" u="none" strike="noStrike" cap="none" normalizeH="0" baseline="0" dirty="0">
                <a:ln>
                  <a:noFill/>
                </a:ln>
                <a:solidFill>
                  <a:srgbClr val="0A0A0A"/>
                </a:solidFill>
                <a:effectLst/>
                <a:latin typeface="Aptos" panose="020B0004020202020204" pitchFamily="34" charset="0"/>
              </a:rPr>
              <a:t>Juniperus</a:t>
            </a:r>
            <a:r>
              <a:rPr kumimoji="0" lang="en-US" altLang="en-US" sz="1000" b="0" i="0" u="none" strike="noStrike" cap="none" normalizeH="0" baseline="0" dirty="0">
                <a:ln>
                  <a:noFill/>
                </a:ln>
                <a:solidFill>
                  <a:srgbClr val="0A0A0A"/>
                </a:solidFill>
                <a:effectLst/>
                <a:latin typeface="Aptos" panose="020B0004020202020204" pitchFamily="34" charset="0"/>
              </a:rPr>
              <a:t>): A classic choice known for its beautiful foliage and tolerance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000" b="0" i="0" u="none" strike="noStrike" cap="none" normalizeH="0" baseline="0" dirty="0">
                <a:ln>
                  <a:noFill/>
                </a:ln>
                <a:solidFill>
                  <a:srgbClr val="0A0A0A"/>
                </a:solidFill>
                <a:effectLst/>
                <a:latin typeface="Aptos" panose="020B0004020202020204" pitchFamily="34" charset="0"/>
              </a:rPr>
              <a:t>of wiring and shaping techniques, making it ideal for learning the art of bonsai styling.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a:ln>
                  <a:noFill/>
                </a:ln>
                <a:solidFill>
                  <a:srgbClr val="0A0A0A"/>
                </a:solidFill>
                <a:effectLst/>
                <a:latin typeface="Aptos" panose="020B0004020202020204" pitchFamily="34" charset="0"/>
              </a:rPr>
              <a:t>Japanese Maple</a:t>
            </a:r>
            <a:r>
              <a:rPr kumimoji="0" lang="en-US" altLang="en-US" sz="1000" b="0" i="0" u="none" strike="noStrike" cap="none" normalizeH="0" baseline="0" dirty="0">
                <a:ln>
                  <a:noFill/>
                </a:ln>
                <a:solidFill>
                  <a:srgbClr val="0A0A0A"/>
                </a:solidFill>
                <a:effectLst/>
                <a:latin typeface="Aptos" panose="020B0004020202020204" pitchFamily="34" charset="0"/>
              </a:rPr>
              <a:t> (</a:t>
            </a:r>
            <a:r>
              <a:rPr kumimoji="0" lang="en-US" altLang="en-US" sz="1000" b="0" i="1" u="none" strike="noStrike" cap="none" normalizeH="0" baseline="0" dirty="0">
                <a:ln>
                  <a:noFill/>
                </a:ln>
                <a:solidFill>
                  <a:srgbClr val="0A0A0A"/>
                </a:solidFill>
                <a:effectLst/>
                <a:latin typeface="Aptos" panose="020B0004020202020204" pitchFamily="34" charset="0"/>
              </a:rPr>
              <a:t>Acer </a:t>
            </a:r>
            <a:r>
              <a:rPr kumimoji="0" lang="en-US" altLang="en-US" sz="1000" b="0" i="1" u="none" strike="noStrike" cap="none" normalizeH="0" baseline="0" dirty="0" err="1">
                <a:ln>
                  <a:noFill/>
                </a:ln>
                <a:solidFill>
                  <a:srgbClr val="0A0A0A"/>
                </a:solidFill>
                <a:effectLst/>
                <a:latin typeface="Aptos" panose="020B0004020202020204" pitchFamily="34" charset="0"/>
              </a:rPr>
              <a:t>palmatum</a:t>
            </a:r>
            <a:r>
              <a:rPr kumimoji="0" lang="en-US" altLang="en-US" sz="1000" b="0" i="0" u="none" strike="noStrike" cap="none" normalizeH="0" baseline="0" dirty="0">
                <a:ln>
                  <a:noFill/>
                </a:ln>
                <a:solidFill>
                  <a:srgbClr val="0A0A0A"/>
                </a:solidFill>
                <a:effectLst/>
                <a:latin typeface="Aptos" panose="020B0004020202020204" pitchFamily="34" charset="0"/>
              </a:rPr>
              <a:t>): Prized for its stunning seasonal color changes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000" b="0" i="0" u="none" strike="noStrike" cap="none" normalizeH="0" baseline="0" dirty="0">
                <a:ln>
                  <a:noFill/>
                </a:ln>
                <a:solidFill>
                  <a:srgbClr val="0A0A0A"/>
                </a:solidFill>
                <a:effectLst/>
                <a:latin typeface="Aptos" panose="020B0004020202020204" pitchFamily="34" charset="0"/>
              </a:rPr>
              <a:t>in autumn</a:t>
            </a:r>
            <a:r>
              <a:rPr lang="en-US" altLang="en-US" sz="1000" dirty="0">
                <a:solidFill>
                  <a:srgbClr val="0A0A0A"/>
                </a:solidFill>
                <a:latin typeface="Aptos" panose="020B0004020202020204" pitchFamily="34" charset="0"/>
              </a:rPr>
              <a:t> </a:t>
            </a:r>
            <a:r>
              <a:rPr kumimoji="0" lang="en-US" altLang="en-US" sz="1000" b="0" i="0" u="none" strike="noStrike" cap="none" normalizeH="0" baseline="0" dirty="0">
                <a:ln>
                  <a:noFill/>
                </a:ln>
                <a:solidFill>
                  <a:srgbClr val="0A0A0A"/>
                </a:solidFill>
                <a:effectLst/>
                <a:latin typeface="Aptos" panose="020B0004020202020204" pitchFamily="34" charset="0"/>
              </a:rPr>
              <a:t>(reds, oranges, and yellows). It needs consistent moisture but is relatively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000" b="0" i="0" u="none" strike="noStrike" cap="none" normalizeH="0" baseline="0" dirty="0">
                <a:ln>
                  <a:noFill/>
                </a:ln>
                <a:solidFill>
                  <a:srgbClr val="0A0A0A"/>
                </a:solidFill>
                <a:effectLst/>
                <a:latin typeface="Aptos" panose="020B0004020202020204" pitchFamily="34" charset="0"/>
              </a:rPr>
              <a:t>forgiving of pruning.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a:ln>
                  <a:noFill/>
                </a:ln>
                <a:solidFill>
                  <a:srgbClr val="0A0A0A"/>
                </a:solidFill>
                <a:effectLst/>
                <a:latin typeface="Aptos" panose="020B0004020202020204" pitchFamily="34" charset="0"/>
              </a:rPr>
              <a:t>Cotoneaster:</a:t>
            </a:r>
            <a:r>
              <a:rPr kumimoji="0" lang="en-US" altLang="en-US" sz="1000" b="0" i="0" u="none" strike="noStrike" cap="none" normalizeH="0" baseline="0" dirty="0">
                <a:ln>
                  <a:noFill/>
                </a:ln>
                <a:solidFill>
                  <a:srgbClr val="0A0A0A"/>
                </a:solidFill>
                <a:effectLst/>
                <a:latin typeface="Aptos" panose="020B0004020202020204" pitchFamily="34" charset="0"/>
              </a:rPr>
              <a:t> An incredibly hardy, "unkillable" species for beginners that produces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000" b="0" i="0" u="none" strike="noStrike" cap="none" normalizeH="0" baseline="0" dirty="0">
                <a:ln>
                  <a:noFill/>
                </a:ln>
                <a:solidFill>
                  <a:srgbClr val="0A0A0A"/>
                </a:solidFill>
                <a:effectLst/>
                <a:latin typeface="Aptos" panose="020B0004020202020204" pitchFamily="34" charset="0"/>
              </a:rPr>
              <a:t>small leaves, white or pink flowers, and red berries.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a:ln>
                  <a:noFill/>
                </a:ln>
                <a:solidFill>
                  <a:srgbClr val="0A0A0A"/>
                </a:solidFill>
                <a:effectLst/>
                <a:latin typeface="Aptos" panose="020B0004020202020204" pitchFamily="34" charset="0"/>
              </a:rPr>
              <a:t>Larch</a:t>
            </a:r>
            <a:r>
              <a:rPr kumimoji="0" lang="en-US" altLang="en-US" sz="1000" b="0" i="0" u="none" strike="noStrike" cap="none" normalizeH="0" baseline="0" dirty="0">
                <a:ln>
                  <a:noFill/>
                </a:ln>
                <a:solidFill>
                  <a:srgbClr val="0A0A0A"/>
                </a:solidFill>
                <a:effectLst/>
                <a:latin typeface="Aptos" panose="020B0004020202020204" pitchFamily="34" charset="0"/>
              </a:rPr>
              <a:t> (</a:t>
            </a:r>
            <a:r>
              <a:rPr kumimoji="0" lang="en-US" altLang="en-US" sz="1000" b="0" i="1" u="none" strike="noStrike" cap="none" normalizeH="0" baseline="0" dirty="0">
                <a:ln>
                  <a:noFill/>
                </a:ln>
                <a:solidFill>
                  <a:srgbClr val="0A0A0A"/>
                </a:solidFill>
                <a:effectLst/>
                <a:latin typeface="Aptos" panose="020B0004020202020204" pitchFamily="34" charset="0"/>
              </a:rPr>
              <a:t>Larix</a:t>
            </a:r>
            <a:r>
              <a:rPr kumimoji="0" lang="en-US" altLang="en-US" sz="1000" b="0" i="0" u="none" strike="noStrike" cap="none" normalizeH="0" baseline="0" dirty="0">
                <a:ln>
                  <a:noFill/>
                </a:ln>
                <a:solidFill>
                  <a:srgbClr val="0A0A0A"/>
                </a:solidFill>
                <a:effectLst/>
                <a:latin typeface="Aptos" panose="020B0004020202020204" pitchFamily="34" charset="0"/>
              </a:rPr>
              <a:t>): A hardy deciduous conifer (it drops its needles in winter) that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000" b="0" i="0" u="none" strike="noStrike" cap="none" normalizeH="0" baseline="0" dirty="0">
                <a:ln>
                  <a:noFill/>
                </a:ln>
                <a:solidFill>
                  <a:srgbClr val="0A0A0A"/>
                </a:solidFill>
                <a:effectLst/>
                <a:latin typeface="Aptos" panose="020B0004020202020204" pitchFamily="34" charset="0"/>
              </a:rPr>
              <a:t> grows vigorously and responds well to pruning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000" b="0" i="0" u="none" strike="noStrike" cap="none" normalizeH="0" baseline="0" dirty="0">
              <a:ln>
                <a:noFill/>
              </a:ln>
              <a:solidFill>
                <a:srgbClr val="0A0A0A"/>
              </a:solidFill>
              <a:effectLst/>
              <a:latin typeface="Aptos" panose="020B0004020202020204" pitchFamily="34" charset="0"/>
            </a:endParaRPr>
          </a:p>
          <a:p>
            <a:pPr marL="0" indent="0" eaLnBrk="0" fontAlgn="base" hangingPunct="0">
              <a:lnSpc>
                <a:spcPct val="100000"/>
              </a:lnSpc>
              <a:spcBef>
                <a:spcPct val="0"/>
              </a:spcBef>
              <a:spcAft>
                <a:spcPct val="0"/>
              </a:spcAft>
              <a:buClrTx/>
              <a:buSzTx/>
              <a:buNone/>
            </a:pPr>
            <a:r>
              <a:rPr lang="en-GB" sz="1000" b="1" dirty="0">
                <a:latin typeface="Aptos" panose="020B0004020202020204" pitchFamily="34" charset="0"/>
              </a:rPr>
              <a:t>Chinese Elm</a:t>
            </a:r>
            <a:r>
              <a:rPr lang="en-GB" sz="1000" dirty="0">
                <a:latin typeface="Aptos" panose="020B0004020202020204" pitchFamily="34" charset="0"/>
              </a:rPr>
              <a:t> (</a:t>
            </a:r>
            <a:r>
              <a:rPr lang="en-GB" sz="1000" i="1" dirty="0">
                <a:latin typeface="Aptos" panose="020B0004020202020204" pitchFamily="34" charset="0"/>
              </a:rPr>
              <a:t>Ulmus </a:t>
            </a:r>
            <a:r>
              <a:rPr lang="en-GB" sz="1000" i="1" dirty="0" err="1">
                <a:latin typeface="Aptos" panose="020B0004020202020204" pitchFamily="34" charset="0"/>
              </a:rPr>
              <a:t>parvifolia</a:t>
            </a:r>
            <a:r>
              <a:rPr lang="en-GB" sz="1000" dirty="0">
                <a:latin typeface="Aptos" panose="020B0004020202020204" pitchFamily="34" charset="0"/>
              </a:rPr>
              <a:t>): Widely regarded as an ideal beginner's choice, it is hardy, adaptable, and responds well to pruning. </a:t>
            </a:r>
          </a:p>
          <a:p>
            <a:pPr marL="0" indent="0" eaLnBrk="0" fontAlgn="base" hangingPunct="0">
              <a:lnSpc>
                <a:spcPct val="100000"/>
              </a:lnSpc>
              <a:spcBef>
                <a:spcPct val="0"/>
              </a:spcBef>
              <a:spcAft>
                <a:spcPct val="0"/>
              </a:spcAft>
              <a:buClrTx/>
              <a:buSzTx/>
              <a:buNone/>
            </a:pPr>
            <a:r>
              <a:rPr lang="en-GB" sz="1000" dirty="0">
                <a:latin typeface="Aptos" panose="020B0004020202020204" pitchFamily="34" charset="0"/>
              </a:rPr>
              <a:t>It has naturally small leaves and a classic miniature tree appearance.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3317" name="Picture 5" descr="Bonsai Acer Deshojo | Elegant Japanese ...">
            <a:extLst>
              <a:ext uri="{FF2B5EF4-FFF2-40B4-BE49-F238E27FC236}">
                <a16:creationId xmlns:a16="http://schemas.microsoft.com/office/drawing/2014/main" id="{CC4263DF-F260-3E12-402E-CE0B7E50E2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5637" y="2930148"/>
            <a:ext cx="2206712" cy="2788923"/>
          </a:xfrm>
          <a:prstGeom prst="rect">
            <a:avLst/>
          </a:prstGeom>
          <a:noFill/>
          <a:extLst>
            <a:ext uri="{909E8E84-426E-40DD-AFC4-6F175D3DCCD1}">
              <a14:hiddenFill xmlns:a14="http://schemas.microsoft.com/office/drawing/2010/main">
                <a:solidFill>
                  <a:srgbClr val="FFFFFF"/>
                </a:solidFill>
              </a14:hiddenFill>
            </a:ext>
          </a:extLst>
        </p:spPr>
      </p:pic>
      <p:pic>
        <p:nvPicPr>
          <p:cNvPr id="13319" name="Picture 7" descr="Cotoneaster – Bonsai Today">
            <a:extLst>
              <a:ext uri="{FF2B5EF4-FFF2-40B4-BE49-F238E27FC236}">
                <a16:creationId xmlns:a16="http://schemas.microsoft.com/office/drawing/2014/main" id="{A9D057FF-407A-56F6-F72D-79B9B04503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456" y="249415"/>
            <a:ext cx="3706655" cy="3214485"/>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Golden Larch Bonsai Care Guide - Miyagi ...">
            <a:extLst>
              <a:ext uri="{FF2B5EF4-FFF2-40B4-BE49-F238E27FC236}">
                <a16:creationId xmlns:a16="http://schemas.microsoft.com/office/drawing/2014/main" id="{BFDFFB3B-3DE4-F224-7841-9EDEDE5FD6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16" y="387322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Extra Large Chinese Elm Bonsai for Sale ...">
            <a:extLst>
              <a:ext uri="{FF2B5EF4-FFF2-40B4-BE49-F238E27FC236}">
                <a16:creationId xmlns:a16="http://schemas.microsoft.com/office/drawing/2014/main" id="{58DAC194-DCB7-7770-4FCD-4313D96575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93003" y="4094595"/>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Juniper Bonsai Trees For Sale - ALL ...">
            <a:extLst>
              <a:ext uri="{FF2B5EF4-FFF2-40B4-BE49-F238E27FC236}">
                <a16:creationId xmlns:a16="http://schemas.microsoft.com/office/drawing/2014/main" id="{39DDD414-DDAA-27F9-DA3B-9750372335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3019" y="249415"/>
            <a:ext cx="2619375" cy="2516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81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26C650-0DC4-1DE2-1B9C-A5DF55639A91}"/>
            </a:ext>
          </a:extLst>
        </p:cNvPr>
        <p:cNvGrpSpPr/>
        <p:nvPr/>
      </p:nvGrpSpPr>
      <p:grpSpPr>
        <a:xfrm>
          <a:off x="0" y="0"/>
          <a:ext cx="0" cy="0"/>
          <a:chOff x="0" y="0"/>
          <a:chExt cx="0" cy="0"/>
        </a:xfrm>
      </p:grpSpPr>
      <p:sp>
        <p:nvSpPr>
          <p:cNvPr id="14363" name="Rectangle 14362">
            <a:extLst>
              <a:ext uri="{FF2B5EF4-FFF2-40B4-BE49-F238E27FC236}">
                <a16:creationId xmlns:a16="http://schemas.microsoft.com/office/drawing/2014/main" id="{260ACC0A-863E-4F43-972C-1E08EE35F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99410D-AA2B-F20E-2ED9-44AFA1E67D04}"/>
              </a:ext>
            </a:extLst>
          </p:cNvPr>
          <p:cNvSpPr>
            <a:spLocks noGrp="1"/>
          </p:cNvSpPr>
          <p:nvPr>
            <p:ph type="title"/>
          </p:nvPr>
        </p:nvSpPr>
        <p:spPr>
          <a:xfrm>
            <a:off x="6400800" y="484632"/>
            <a:ext cx="5299586" cy="512146"/>
          </a:xfrm>
          <a:ln>
            <a:noFill/>
          </a:ln>
        </p:spPr>
        <p:txBody>
          <a:bodyPr>
            <a:normAutofit fontScale="90000"/>
          </a:bodyPr>
          <a:lstStyle/>
          <a:p>
            <a:r>
              <a:rPr lang="en-GB" sz="3700" dirty="0"/>
              <a:t>Bonsai care</a:t>
            </a:r>
            <a:br>
              <a:rPr lang="en-GB" sz="3700" dirty="0"/>
            </a:br>
            <a:endParaRPr lang="en-GB" sz="3700" b="1" dirty="0"/>
          </a:p>
        </p:txBody>
      </p:sp>
      <p:pic>
        <p:nvPicPr>
          <p:cNvPr id="14338" name="Picture 2" descr="Tree Calendar: Seasonal Tips - Pittsburgh Bonsai Society">
            <a:extLst>
              <a:ext uri="{FF2B5EF4-FFF2-40B4-BE49-F238E27FC236}">
                <a16:creationId xmlns:a16="http://schemas.microsoft.com/office/drawing/2014/main" id="{CC53CD5C-3C58-CC78-932A-527C09D5FA5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8854" y="313038"/>
            <a:ext cx="5633962" cy="619485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2C8D2557-B64F-1977-CB32-37CE029F2EA4}"/>
              </a:ext>
            </a:extLst>
          </p:cNvPr>
          <p:cNvSpPr>
            <a:spLocks noGrp="1" noChangeArrowheads="1"/>
          </p:cNvSpPr>
          <p:nvPr>
            <p:ph idx="1"/>
          </p:nvPr>
        </p:nvSpPr>
        <p:spPr bwMode="auto">
          <a:xfrm>
            <a:off x="6400799" y="790832"/>
            <a:ext cx="5299585" cy="263816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92046" rIns="0" bIns="92046" numCol="1"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dirty="0">
                <a:ln>
                  <a:noFill/>
                </a:ln>
                <a:effectLst/>
                <a:latin typeface="Google Sans"/>
              </a:rPr>
              <a:t>A UK bonsai work calendar involves </a:t>
            </a:r>
            <a:r>
              <a:rPr kumimoji="0" lang="en-US" altLang="en-US" sz="1100" b="1" i="0" u="none" strike="noStrike" cap="none" normalizeH="0" baseline="0" dirty="0">
                <a:ln>
                  <a:noFill/>
                </a:ln>
                <a:effectLst/>
                <a:latin typeface="Google Sans"/>
              </a:rPr>
              <a:t>monthly tasks tailored to the season</a:t>
            </a:r>
            <a:r>
              <a:rPr kumimoji="0" lang="en-US" altLang="en-US" sz="1100" b="0" i="0" u="none" strike="noStrike" cap="none" normalizeH="0" baseline="0" dirty="0">
                <a:ln>
                  <a:noFill/>
                </a:ln>
                <a:effectLst/>
                <a:latin typeface="Google Sans"/>
              </a:rPr>
              <a:t>, covering</a:t>
            </a:r>
          </a:p>
          <a:p>
            <a:pPr marL="0" marR="0" lvl="0" indent="0"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dirty="0">
                <a:ln>
                  <a:noFill/>
                </a:ln>
                <a:effectLst/>
                <a:latin typeface="Google Sans"/>
              </a:rPr>
              <a:t>watering, pruning, repotting, and frost protection. Bonsai care is climate-dependent, </a:t>
            </a:r>
          </a:p>
          <a:p>
            <a:pPr marL="0" marR="0" lvl="0" indent="0"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dirty="0">
                <a:ln>
                  <a:noFill/>
                </a:ln>
                <a:effectLst/>
                <a:latin typeface="Google Sans"/>
              </a:rPr>
              <a:t>so specific timing can vary, but a general guide can be followed. </a:t>
            </a: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100" b="1" i="0" u="none" strike="noStrike" cap="none" normalizeH="0" baseline="0" dirty="0">
                <a:ln>
                  <a:noFill/>
                </a:ln>
                <a:effectLst/>
                <a:latin typeface="Google Sans"/>
              </a:rPr>
              <a:t>Year-Round Fundamentals</a:t>
            </a:r>
            <a:endParaRPr kumimoji="0" lang="en-US" altLang="en-US" sz="11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dirty="0">
                <a:ln>
                  <a:noFill/>
                </a:ln>
                <a:effectLst/>
                <a:latin typeface="Google Sans"/>
              </a:rPr>
              <a:t>Watering:</a:t>
            </a:r>
            <a:r>
              <a:rPr kumimoji="0" lang="en-US" altLang="en-US" sz="1100" b="0" i="0" u="none" strike="noStrike" cap="none" normalizeH="0" baseline="0" dirty="0">
                <a:ln>
                  <a:noFill/>
                </a:ln>
                <a:effectLst/>
                <a:latin typeface="Google Sans"/>
              </a:rPr>
              <a:t> This is the most crucial task. Check daily, sometimes morning and evening during </a:t>
            </a: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dirty="0">
                <a:ln>
                  <a:noFill/>
                </a:ln>
                <a:effectLst/>
                <a:latin typeface="Google Sans"/>
              </a:rPr>
              <a:t>warm weather. Only water when the soil looks light brown and feels damp; overwatering</a:t>
            </a:r>
          </a:p>
          <a:p>
            <a:pPr marL="0" marR="0" lvl="0" indent="0" defTabSz="914400" rtl="0" eaLnBrk="0" fontAlgn="base" latinLnBrk="0" hangingPunct="0">
              <a:spcBef>
                <a:spcPct val="0"/>
              </a:spcBef>
              <a:spcAft>
                <a:spcPts val="600"/>
              </a:spcAft>
              <a:buClrTx/>
              <a:buSzTx/>
              <a:buNone/>
              <a:tabLst/>
            </a:pPr>
            <a:r>
              <a:rPr kumimoji="0" lang="en-US" altLang="en-US" sz="1100" b="0" i="0" u="none" strike="noStrike" cap="none" normalizeH="0" baseline="0" dirty="0">
                <a:ln>
                  <a:noFill/>
                </a:ln>
                <a:effectLst/>
                <a:latin typeface="Google Sans"/>
              </a:rPr>
              <a:t> causes root rot.</a:t>
            </a:r>
          </a:p>
          <a:p>
            <a:pPr marL="0" marR="0" lvl="0" indent="0" defTabSz="914400" rtl="0" eaLnBrk="0" fontAlgn="base" latinLnBrk="0" hangingPunct="0">
              <a:spcBef>
                <a:spcPct val="0"/>
              </a:spcBef>
              <a:spcAft>
                <a:spcPts val="600"/>
              </a:spcAft>
              <a:buClrTx/>
              <a:buSzTx/>
              <a:buNone/>
              <a:tabLst/>
            </a:pPr>
            <a:endParaRPr kumimoji="0" lang="en-US" altLang="en-US" sz="1100" b="0" i="0" u="none" strike="noStrike" cap="none" normalizeH="0" baseline="0" dirty="0">
              <a:ln>
                <a:noFill/>
              </a:ln>
              <a:effectLst/>
              <a:latin typeface="Google Sans"/>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dirty="0">
                <a:ln>
                  <a:noFill/>
                </a:ln>
                <a:effectLst/>
                <a:latin typeface="Google Sans"/>
              </a:rPr>
              <a:t>Maintenance Pruning:</a:t>
            </a:r>
            <a:r>
              <a:rPr kumimoji="0" lang="en-US" altLang="en-US" sz="1100" b="0" i="0" u="none" strike="noStrike" cap="none" normalizeH="0" baseline="0" dirty="0">
                <a:ln>
                  <a:noFill/>
                </a:ln>
                <a:effectLst/>
                <a:latin typeface="Google Sans"/>
              </a:rPr>
              <a:t> For outdoor bonsai, this is done throughout the growing season</a:t>
            </a:r>
          </a:p>
          <a:p>
            <a:pPr marL="0" marR="0" lvl="0" indent="0" defTabSz="914400" rtl="0" eaLnBrk="0" fontAlgn="base" latinLnBrk="0" hangingPunct="0">
              <a:spcBef>
                <a:spcPct val="0"/>
              </a:spcBef>
              <a:spcAft>
                <a:spcPts val="600"/>
              </a:spcAft>
              <a:buClrTx/>
              <a:buSzTx/>
              <a:buNone/>
              <a:tabLst/>
            </a:pPr>
            <a:r>
              <a:rPr kumimoji="0" lang="en-US" altLang="en-US" sz="1100" b="0" i="0" u="none" strike="noStrike" cap="none" normalizeH="0" baseline="0" dirty="0">
                <a:ln>
                  <a:noFill/>
                </a:ln>
                <a:effectLst/>
                <a:latin typeface="Google Sans"/>
              </a:rPr>
              <a:t> (early spring to late autumn) to maintain shape. Indoor bonsai can be pruned all year. </a:t>
            </a: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dirty="0">
              <a:ln>
                <a:noFill/>
              </a:ln>
              <a:effectLst/>
              <a:latin typeface="Arial" panose="020B0604020202020204" pitchFamily="34" charset="0"/>
            </a:endParaRPr>
          </a:p>
        </p:txBody>
      </p:sp>
      <p:grpSp>
        <p:nvGrpSpPr>
          <p:cNvPr id="14364" name="Group 14363">
            <a:extLst>
              <a:ext uri="{FF2B5EF4-FFF2-40B4-BE49-F238E27FC236}">
                <a16:creationId xmlns:a16="http://schemas.microsoft.com/office/drawing/2014/main" id="{B7624860-1049-47BC-90D0-F36A0AC296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355" name="Oval 14354">
              <a:extLst>
                <a:ext uri="{FF2B5EF4-FFF2-40B4-BE49-F238E27FC236}">
                  <a16:creationId xmlns:a16="http://schemas.microsoft.com/office/drawing/2014/main" id="{5F2011D9-45F8-446B-9AA7-5579AFE3B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356" name="Oval 14355">
              <a:extLst>
                <a:ext uri="{FF2B5EF4-FFF2-40B4-BE49-F238E27FC236}">
                  <a16:creationId xmlns:a16="http://schemas.microsoft.com/office/drawing/2014/main" id="{E7337B05-ACA0-47A8-B3DD-C2BE4B855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2" name="Picture 11" descr="A logo with a tree in it&#10;&#10;AI-generated content may be incorrect.">
            <a:extLst>
              <a:ext uri="{FF2B5EF4-FFF2-40B4-BE49-F238E27FC236}">
                <a16:creationId xmlns:a16="http://schemas.microsoft.com/office/drawing/2014/main" id="{FB61E091-B6D9-585A-7976-35732BCFFBC3}"/>
              </a:ext>
            </a:extLst>
          </p:cNvPr>
          <p:cNvPicPr>
            <a:picLocks noChangeAspect="1"/>
          </p:cNvPicPr>
          <p:nvPr/>
        </p:nvPicPr>
        <p:blipFill>
          <a:blip r:embed="rId6"/>
          <a:stretch>
            <a:fillRect/>
          </a:stretch>
        </p:blipFill>
        <p:spPr>
          <a:xfrm>
            <a:off x="11243193" y="179282"/>
            <a:ext cx="702997" cy="718830"/>
          </a:xfrm>
          <a:prstGeom prst="rect">
            <a:avLst/>
          </a:prstGeom>
        </p:spPr>
      </p:pic>
      <p:sp>
        <p:nvSpPr>
          <p:cNvPr id="7" name="AutoShape 6" descr="Rule of 3 in bonsai design showing branch placement forming a triangle.">
            <a:extLst>
              <a:ext uri="{FF2B5EF4-FFF2-40B4-BE49-F238E27FC236}">
                <a16:creationId xmlns:a16="http://schemas.microsoft.com/office/drawing/2014/main" id="{59E60A30-B86C-2B01-19EC-8A36E12254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06086286-458F-384D-0A9B-C1A710E71C1E}"/>
              </a:ext>
            </a:extLst>
          </p:cNvPr>
          <p:cNvPicPr>
            <a:picLocks noChangeAspect="1"/>
          </p:cNvPicPr>
          <p:nvPr/>
        </p:nvPicPr>
        <p:blipFill>
          <a:blip r:embed="rId7"/>
          <a:stretch>
            <a:fillRect/>
          </a:stretch>
        </p:blipFill>
        <p:spPr>
          <a:xfrm>
            <a:off x="6316347" y="3520155"/>
            <a:ext cx="5629843" cy="3221199"/>
          </a:xfrm>
          <a:prstGeom prst="rect">
            <a:avLst/>
          </a:prstGeom>
        </p:spPr>
      </p:pic>
      <p:sp>
        <p:nvSpPr>
          <p:cNvPr id="10" name="TextBox 9">
            <a:extLst>
              <a:ext uri="{FF2B5EF4-FFF2-40B4-BE49-F238E27FC236}">
                <a16:creationId xmlns:a16="http://schemas.microsoft.com/office/drawing/2014/main" id="{EE231A65-43EF-F3FE-8899-9D3F7AA9D6AF}"/>
              </a:ext>
            </a:extLst>
          </p:cNvPr>
          <p:cNvSpPr txBox="1"/>
          <p:nvPr/>
        </p:nvSpPr>
        <p:spPr>
          <a:xfrm>
            <a:off x="6248400" y="3102528"/>
            <a:ext cx="2141838" cy="369332"/>
          </a:xfrm>
          <a:prstGeom prst="rect">
            <a:avLst/>
          </a:prstGeom>
          <a:noFill/>
        </p:spPr>
        <p:txBody>
          <a:bodyPr wrap="square" rtlCol="0">
            <a:spAutoFit/>
          </a:bodyPr>
          <a:lstStyle/>
          <a:p>
            <a:r>
              <a:rPr lang="en-GB" b="1" u="sng" dirty="0">
                <a:solidFill>
                  <a:srgbClr val="00B050"/>
                </a:solidFill>
              </a:rPr>
              <a:t>Evergreen</a:t>
            </a:r>
          </a:p>
        </p:txBody>
      </p:sp>
    </p:spTree>
    <p:extLst>
      <p:ext uri="{BB962C8B-B14F-4D97-AF65-F5344CB8AC3E}">
        <p14:creationId xmlns:p14="http://schemas.microsoft.com/office/powerpoint/2010/main" val="301329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82C8A-20EC-89FB-86D9-AC1C65484C65}"/>
            </a:ext>
          </a:extLst>
        </p:cNvPr>
        <p:cNvGrpSpPr/>
        <p:nvPr/>
      </p:nvGrpSpPr>
      <p:grpSpPr>
        <a:xfrm>
          <a:off x="0" y="0"/>
          <a:ext cx="0" cy="0"/>
          <a:chOff x="0" y="0"/>
          <a:chExt cx="0" cy="0"/>
        </a:xfrm>
      </p:grpSpPr>
      <p:sp>
        <p:nvSpPr>
          <p:cNvPr id="14363" name="Rectangle 14362">
            <a:extLst>
              <a:ext uri="{FF2B5EF4-FFF2-40B4-BE49-F238E27FC236}">
                <a16:creationId xmlns:a16="http://schemas.microsoft.com/office/drawing/2014/main" id="{12DFA435-75D4-5286-DC9B-FBAF6B175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5493FC-0085-3B25-1343-020E24451D45}"/>
              </a:ext>
            </a:extLst>
          </p:cNvPr>
          <p:cNvSpPr>
            <a:spLocks noGrp="1"/>
          </p:cNvSpPr>
          <p:nvPr>
            <p:ph type="title"/>
          </p:nvPr>
        </p:nvSpPr>
        <p:spPr>
          <a:xfrm>
            <a:off x="6400800" y="484632"/>
            <a:ext cx="5299586" cy="512146"/>
          </a:xfrm>
          <a:ln>
            <a:noFill/>
          </a:ln>
        </p:spPr>
        <p:txBody>
          <a:bodyPr>
            <a:normAutofit fontScale="90000"/>
          </a:bodyPr>
          <a:lstStyle/>
          <a:p>
            <a:r>
              <a:rPr lang="en-GB" sz="3700" dirty="0"/>
              <a:t>Bonsai Soil </a:t>
            </a:r>
            <a:br>
              <a:rPr lang="en-GB" sz="3700" dirty="0"/>
            </a:br>
            <a:endParaRPr lang="en-GB" sz="3700" b="1" dirty="0"/>
          </a:p>
        </p:txBody>
      </p:sp>
      <p:sp>
        <p:nvSpPr>
          <p:cNvPr id="3" name="Rectangle 3">
            <a:extLst>
              <a:ext uri="{FF2B5EF4-FFF2-40B4-BE49-F238E27FC236}">
                <a16:creationId xmlns:a16="http://schemas.microsoft.com/office/drawing/2014/main" id="{1C798387-12F6-7CFD-4E9E-B14B626CDD6E}"/>
              </a:ext>
            </a:extLst>
          </p:cNvPr>
          <p:cNvSpPr>
            <a:spLocks noGrp="1" noChangeArrowheads="1"/>
          </p:cNvSpPr>
          <p:nvPr>
            <p:ph idx="1"/>
          </p:nvPr>
        </p:nvSpPr>
        <p:spPr bwMode="auto">
          <a:xfrm>
            <a:off x="6400799" y="790832"/>
            <a:ext cx="5299585" cy="263816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92046" rIns="0" bIns="92046"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spcAft>
                <a:spcPts val="600"/>
              </a:spcAft>
              <a:buClrTx/>
              <a:buSzTx/>
              <a:buNone/>
            </a:pPr>
            <a:r>
              <a:rPr lang="en-GB" sz="1400" dirty="0">
                <a:latin typeface="Aptos" panose="020B0004020202020204" pitchFamily="34" charset="0"/>
              </a:rPr>
              <a:t>Bonsai soil is typically a mix of inorganic, granular components designed for superior drainage, aeration, and moisture retention, rather than traditional organic garden soil.</a:t>
            </a:r>
          </a:p>
          <a:p>
            <a:pPr marL="0" lvl="0" indent="0">
              <a:spcAft>
                <a:spcPts val="600"/>
              </a:spcAft>
              <a:buClrTx/>
              <a:buSzTx/>
              <a:buNone/>
            </a:pPr>
            <a:endParaRPr lang="en-GB" sz="1400" dirty="0">
              <a:latin typeface="Aptos" panose="020B0004020202020204" pitchFamily="34" charset="0"/>
            </a:endParaRPr>
          </a:p>
          <a:p>
            <a:pPr marL="0" lvl="0" indent="0">
              <a:spcAft>
                <a:spcPts val="600"/>
              </a:spcAft>
              <a:buClrTx/>
              <a:buSzTx/>
              <a:buNone/>
            </a:pPr>
            <a:r>
              <a:rPr lang="en-GB" sz="1400" dirty="0">
                <a:latin typeface="Aptos" panose="020B0004020202020204" pitchFamily="34" charset="0"/>
              </a:rPr>
              <a:t>The specific "type" often refers to the primary components used in the custom blend, which varies depending on the tree species and local climate. </a:t>
            </a:r>
            <a:endParaRPr kumimoji="0" lang="en-US" altLang="en-US" sz="1400" b="0" i="0" u="none" strike="noStrike" cap="none" normalizeH="0" baseline="0" dirty="0">
              <a:ln>
                <a:noFill/>
              </a:ln>
              <a:effectLst/>
              <a:latin typeface="Aptos" panose="020B0004020202020204" pitchFamily="34" charset="0"/>
            </a:endParaRPr>
          </a:p>
        </p:txBody>
      </p:sp>
      <p:grpSp>
        <p:nvGrpSpPr>
          <p:cNvPr id="14364" name="Group 14363">
            <a:extLst>
              <a:ext uri="{FF2B5EF4-FFF2-40B4-BE49-F238E27FC236}">
                <a16:creationId xmlns:a16="http://schemas.microsoft.com/office/drawing/2014/main" id="{A3475077-33C8-16EE-D775-1EDA622209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355" name="Oval 14354">
              <a:extLst>
                <a:ext uri="{FF2B5EF4-FFF2-40B4-BE49-F238E27FC236}">
                  <a16:creationId xmlns:a16="http://schemas.microsoft.com/office/drawing/2014/main" id="{F2336F07-DD0D-CD5D-9DEA-9BCF0D4F7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356" name="Oval 14355">
              <a:extLst>
                <a:ext uri="{FF2B5EF4-FFF2-40B4-BE49-F238E27FC236}">
                  <a16:creationId xmlns:a16="http://schemas.microsoft.com/office/drawing/2014/main" id="{92046594-795D-1D97-06E7-4A8B542BA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2" name="Picture 11" descr="A logo with a tree in it&#10;&#10;AI-generated content may be incorrect.">
            <a:extLst>
              <a:ext uri="{FF2B5EF4-FFF2-40B4-BE49-F238E27FC236}">
                <a16:creationId xmlns:a16="http://schemas.microsoft.com/office/drawing/2014/main" id="{A645C211-F1CB-7D56-6907-88C55B9C255E}"/>
              </a:ext>
            </a:extLst>
          </p:cNvPr>
          <p:cNvPicPr>
            <a:picLocks noChangeAspect="1"/>
          </p:cNvPicPr>
          <p:nvPr/>
        </p:nvPicPr>
        <p:blipFill>
          <a:blip r:embed="rId5"/>
          <a:stretch>
            <a:fillRect/>
          </a:stretch>
        </p:blipFill>
        <p:spPr>
          <a:xfrm>
            <a:off x="11243193" y="179282"/>
            <a:ext cx="702997" cy="718830"/>
          </a:xfrm>
          <a:prstGeom prst="rect">
            <a:avLst/>
          </a:prstGeom>
        </p:spPr>
      </p:pic>
      <p:sp>
        <p:nvSpPr>
          <p:cNvPr id="7" name="AutoShape 6" descr="Rule of 3 in bonsai design showing branch placement forming a triangle.">
            <a:extLst>
              <a:ext uri="{FF2B5EF4-FFF2-40B4-BE49-F238E27FC236}">
                <a16:creationId xmlns:a16="http://schemas.microsoft.com/office/drawing/2014/main" id="{204FF2A2-3520-CEF7-07CD-CCD75FFD88D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8514313E-AF1B-3FF4-040E-2D2FF0DDB0DF}"/>
              </a:ext>
            </a:extLst>
          </p:cNvPr>
          <p:cNvPicPr>
            <a:picLocks noChangeAspect="1"/>
          </p:cNvPicPr>
          <p:nvPr/>
        </p:nvPicPr>
        <p:blipFill>
          <a:blip r:embed="rId6"/>
          <a:stretch>
            <a:fillRect/>
          </a:stretch>
        </p:blipFill>
        <p:spPr>
          <a:xfrm>
            <a:off x="6316347" y="3520155"/>
            <a:ext cx="5629843" cy="3221199"/>
          </a:xfrm>
          <a:prstGeom prst="rect">
            <a:avLst/>
          </a:prstGeom>
        </p:spPr>
      </p:pic>
      <p:sp>
        <p:nvSpPr>
          <p:cNvPr id="10" name="TextBox 9">
            <a:extLst>
              <a:ext uri="{FF2B5EF4-FFF2-40B4-BE49-F238E27FC236}">
                <a16:creationId xmlns:a16="http://schemas.microsoft.com/office/drawing/2014/main" id="{2BBFBDBC-3A2A-A7CE-CB89-F4AF59008CA9}"/>
              </a:ext>
            </a:extLst>
          </p:cNvPr>
          <p:cNvSpPr txBox="1"/>
          <p:nvPr/>
        </p:nvSpPr>
        <p:spPr>
          <a:xfrm>
            <a:off x="6277895" y="2666971"/>
            <a:ext cx="2141838" cy="523220"/>
          </a:xfrm>
          <a:prstGeom prst="rect">
            <a:avLst/>
          </a:prstGeom>
          <a:noFill/>
        </p:spPr>
        <p:txBody>
          <a:bodyPr wrap="square" rtlCol="0">
            <a:spAutoFit/>
          </a:bodyPr>
          <a:lstStyle/>
          <a:p>
            <a:r>
              <a:rPr lang="en-GB" sz="2800" b="1" u="sng" dirty="0">
                <a:solidFill>
                  <a:srgbClr val="00B050"/>
                </a:solidFill>
                <a:latin typeface="Aptos" panose="020B0004020202020204" pitchFamily="34" charset="0"/>
              </a:rPr>
              <a:t>Evergreen</a:t>
            </a:r>
          </a:p>
        </p:txBody>
      </p:sp>
      <p:pic>
        <p:nvPicPr>
          <p:cNvPr id="1026" name="Picture 2" descr="Bonsai soil, recommended substrate mixtures - Bonsai Empire">
            <a:extLst>
              <a:ext uri="{FF2B5EF4-FFF2-40B4-BE49-F238E27FC236}">
                <a16:creationId xmlns:a16="http://schemas.microsoft.com/office/drawing/2014/main" id="{E0FDABA6-B165-09AB-8270-CCC7B4FD7E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246" y="4803"/>
            <a:ext cx="4466545" cy="17866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F433912E-3F62-77A8-1574-82714EDA7AF2}"/>
              </a:ext>
            </a:extLst>
          </p:cNvPr>
          <p:cNvSpPr>
            <a:spLocks noChangeArrowheads="1"/>
          </p:cNvSpPr>
          <p:nvPr/>
        </p:nvSpPr>
        <p:spPr bwMode="auto">
          <a:xfrm>
            <a:off x="288368" y="1593796"/>
            <a:ext cx="5655230" cy="526420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A0A0A"/>
                </a:solidFill>
                <a:effectLst/>
                <a:latin typeface="Aptos" panose="020B0004020202020204" pitchFamily="34" charset="0"/>
              </a:rPr>
              <a:t>Primary Inorganic Components</a:t>
            </a:r>
            <a:endParaRPr kumimoji="0" lang="en-US" altLang="en-US" sz="1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A0A0A"/>
                </a:solidFill>
                <a:effectLst/>
                <a:latin typeface="Aptos" panose="020B0004020202020204" pitchFamily="34" charset="0"/>
              </a:rPr>
              <a:t>These materials form the structural basis of most quality bonsai soil mixes, ensuring the correct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A0A0A"/>
                </a:solidFill>
                <a:effectLst/>
                <a:latin typeface="Aptos" panose="020B0004020202020204" pitchFamily="34" charset="0"/>
              </a:rPr>
              <a:t>balance of air and water in the root zone.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a:ln>
                  <a:noFill/>
                </a:ln>
                <a:solidFill>
                  <a:srgbClr val="0A0A0A"/>
                </a:solidFill>
                <a:effectLst/>
                <a:latin typeface="Aptos" panose="020B0004020202020204" pitchFamily="34" charset="0"/>
              </a:rPr>
              <a:t>Akadama</a:t>
            </a:r>
            <a:r>
              <a:rPr kumimoji="0" lang="en-US" altLang="en-US" sz="1000" b="0" i="0" u="none" strike="noStrike" cap="none" normalizeH="0" baseline="0" dirty="0">
                <a:ln>
                  <a:noFill/>
                </a:ln>
                <a:solidFill>
                  <a:srgbClr val="0A0A0A"/>
                </a:solidFill>
                <a:effectLst/>
                <a:latin typeface="Aptos" panose="020B0004020202020204" pitchFamily="34" charset="0"/>
              </a:rPr>
              <a:t>: A naturally occurring, hard-baked Japanese volcanic clay that is arguably the most</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rgbClr val="0A0A0A"/>
                </a:solidFill>
                <a:effectLst/>
                <a:latin typeface="Aptos" panose="020B0004020202020204" pitchFamily="34" charset="0"/>
              </a:rPr>
              <a:t> common and popular component.</a:t>
            </a:r>
          </a:p>
          <a:p>
            <a:pPr marL="0" marR="0" lvl="0" indent="0" algn="l" defTabSz="914400" rtl="0" eaLnBrk="0" fontAlgn="base" latinLnBrk="0" hangingPunct="0">
              <a:lnSpc>
                <a:spcPct val="100000"/>
              </a:lnSpc>
              <a:spcBef>
                <a:spcPct val="0"/>
              </a:spcBef>
              <a:spcAft>
                <a:spcPct val="0"/>
              </a:spcAft>
              <a:buClrTx/>
              <a:buSzTx/>
              <a:tabLst/>
            </a:pPr>
            <a:endParaRPr lang="en-US" altLang="en-US" sz="1000" dirty="0">
              <a:solidFill>
                <a:srgbClr val="0A0A0A"/>
              </a:solidFill>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000" b="1" i="0" u="none" strike="noStrike" cap="none" normalizeH="0" baseline="0" dirty="0">
                <a:ln>
                  <a:noFill/>
                </a:ln>
                <a:solidFill>
                  <a:srgbClr val="0A0A0A"/>
                </a:solidFill>
                <a:effectLst/>
                <a:latin typeface="Aptos" panose="020B0004020202020204" pitchFamily="34" charset="0"/>
              </a:rPr>
              <a:t>Properties</a:t>
            </a:r>
            <a:r>
              <a:rPr kumimoji="0" lang="en-US" altLang="en-US" sz="1000" b="0" i="0" u="none" strike="noStrike" cap="none" normalizeH="0" baseline="0" dirty="0">
                <a:ln>
                  <a:noFill/>
                </a:ln>
                <a:solidFill>
                  <a:srgbClr val="0A0A0A"/>
                </a:solidFill>
                <a:effectLst/>
                <a:latin typeface="Aptos" panose="020B0004020202020204" pitchFamily="34" charset="0"/>
              </a:rPr>
              <a:t>: Its granular structure provides excellent drainage while the individual particles absorb</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rgbClr val="0A0A0A"/>
                </a:solidFill>
                <a:effectLst/>
                <a:latin typeface="Aptos" panose="020B0004020202020204" pitchFamily="34" charset="0"/>
              </a:rPr>
              <a:t>and retain water and nutrients, releasing them slowly. The color darkens when moist, helping </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rgbClr val="0A0A0A"/>
                </a:solidFill>
                <a:effectLst/>
                <a:latin typeface="Aptos" panose="020B0004020202020204" pitchFamily="34" charset="0"/>
              </a:rPr>
              <a:t>growers determine when to water.</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000" b="1" i="0" u="none" strike="noStrike" cap="none" normalizeH="0" baseline="0" dirty="0">
                <a:ln>
                  <a:noFill/>
                </a:ln>
                <a:solidFill>
                  <a:srgbClr val="0A0A0A"/>
                </a:solidFill>
                <a:effectLst/>
                <a:latin typeface="Aptos" panose="020B0004020202020204" pitchFamily="34" charset="0"/>
              </a:rPr>
              <a:t>Considerations</a:t>
            </a:r>
            <a:r>
              <a:rPr kumimoji="0" lang="en-US" altLang="en-US" sz="1000" b="0" i="0" u="none" strike="noStrike" cap="none" normalizeH="0" baseline="0" dirty="0">
                <a:ln>
                  <a:noFill/>
                </a:ln>
                <a:solidFill>
                  <a:srgbClr val="0A0A0A"/>
                </a:solidFill>
                <a:effectLst/>
                <a:latin typeface="Aptos" panose="020B0004020202020204" pitchFamily="34" charset="0"/>
              </a:rPr>
              <a:t>: It is relatively expensive due to importation and can break down into finer</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rgbClr val="0A0A0A"/>
                </a:solidFill>
                <a:effectLst/>
                <a:latin typeface="Aptos" panose="020B0004020202020204" pitchFamily="34" charset="0"/>
              </a:rPr>
              <a:t>particles over a few years, especially in freezing climates, which necessitates repotting.</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a:ln>
                  <a:noFill/>
                </a:ln>
                <a:solidFill>
                  <a:srgbClr val="0A0A0A"/>
                </a:solidFill>
                <a:effectLst/>
                <a:latin typeface="Aptos" panose="020B0004020202020204" pitchFamily="34" charset="0"/>
              </a:rPr>
              <a:t>Pumice</a:t>
            </a:r>
            <a:r>
              <a:rPr kumimoji="0" lang="en-US" altLang="en-US" sz="1000" b="0" i="0" u="none" strike="noStrike" cap="none" normalizeH="0" baseline="0" dirty="0">
                <a:ln>
                  <a:noFill/>
                </a:ln>
                <a:solidFill>
                  <a:srgbClr val="0A0A0A"/>
                </a:solidFill>
                <a:effectLst/>
                <a:latin typeface="Aptos" panose="020B0004020202020204" pitchFamily="34" charset="0"/>
              </a:rPr>
              <a:t>: A soft, porous volcanic rock that is lightweight and highly effective at absorbing </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rgbClr val="0A0A0A"/>
                </a:solidFill>
                <a:effectLst/>
                <a:latin typeface="Aptos" panose="020B0004020202020204" pitchFamily="34" charset="0"/>
              </a:rPr>
              <a:t>water and nutrients while promoting aeration.</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000" b="1" i="0" u="none" strike="noStrike" cap="none" normalizeH="0" baseline="0" dirty="0">
                <a:ln>
                  <a:noFill/>
                </a:ln>
                <a:solidFill>
                  <a:srgbClr val="0A0A0A"/>
                </a:solidFill>
                <a:effectLst/>
                <a:latin typeface="Aptos" panose="020B0004020202020204" pitchFamily="34" charset="0"/>
              </a:rPr>
              <a:t>Properties</a:t>
            </a:r>
            <a:r>
              <a:rPr kumimoji="0" lang="en-US" altLang="en-US" sz="1000" b="0" i="0" u="none" strike="noStrike" cap="none" normalizeH="0" baseline="0" dirty="0">
                <a:ln>
                  <a:noFill/>
                </a:ln>
                <a:solidFill>
                  <a:srgbClr val="0A0A0A"/>
                </a:solidFill>
                <a:effectLst/>
                <a:latin typeface="Aptos" panose="020B0004020202020204" pitchFamily="34" charset="0"/>
              </a:rPr>
              <a:t>: It is pH neutral and does not break down over time, providing long-term </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rgbClr val="0A0A0A"/>
                </a:solidFill>
                <a:effectLst/>
                <a:latin typeface="Aptos" panose="020B0004020202020204" pitchFamily="34" charset="0"/>
              </a:rPr>
              <a:t>structural integrity to the soil mix.</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0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000" b="1" i="0" u="none" strike="noStrike" cap="none" normalizeH="0" baseline="0" dirty="0">
                <a:ln>
                  <a:noFill/>
                </a:ln>
                <a:solidFill>
                  <a:srgbClr val="0A0A0A"/>
                </a:solidFill>
                <a:effectLst/>
                <a:latin typeface="Aptos" panose="020B0004020202020204" pitchFamily="34" charset="0"/>
              </a:rPr>
              <a:t>Considerations</a:t>
            </a:r>
            <a:r>
              <a:rPr kumimoji="0" lang="en-US" altLang="en-US" sz="1000" b="0" i="0" u="none" strike="noStrike" cap="none" normalizeH="0" baseline="0" dirty="0">
                <a:ln>
                  <a:noFill/>
                </a:ln>
                <a:solidFill>
                  <a:srgbClr val="0A0A0A"/>
                </a:solidFill>
                <a:effectLst/>
                <a:latin typeface="Aptos" panose="020B0004020202020204" pitchFamily="34" charset="0"/>
              </a:rPr>
              <a:t>: Its light color can be an aesthetic issue for some growers, and it can be</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rgbClr val="0A0A0A"/>
                </a:solidFill>
                <a:effectLst/>
                <a:latin typeface="Aptos" panose="020B0004020202020204" pitchFamily="34" charset="0"/>
              </a:rPr>
              <a:t>sourced more cheaply from European sources compared to Japanese Ezo Grit.</a:t>
            </a:r>
          </a:p>
          <a:p>
            <a:pPr marL="0" marR="0" lvl="0" indent="0" algn="l" defTabSz="914400" rtl="0" eaLnBrk="0" fontAlgn="base" latinLnBrk="0" hangingPunct="0">
              <a:lnSpc>
                <a:spcPct val="100000"/>
              </a:lnSpc>
              <a:spcBef>
                <a:spcPct val="0"/>
              </a:spcBef>
              <a:spcAft>
                <a:spcPct val="0"/>
              </a:spcAft>
              <a:buClrTx/>
              <a:buSzTx/>
              <a:tabLst/>
            </a:pPr>
            <a:endParaRPr lang="en-US" altLang="en-US" sz="1000" dirty="0">
              <a:solidFill>
                <a:srgbClr val="0A0A0A"/>
              </a:solidFill>
              <a:latin typeface="Aptos" panose="020B0004020202020204" pitchFamily="34" charset="0"/>
            </a:endParaRPr>
          </a:p>
          <a:p>
            <a:r>
              <a:rPr lang="en-GB" sz="1000" b="1" dirty="0">
                <a:latin typeface="Aptos" panose="020B0004020202020204" pitchFamily="34" charset="0"/>
              </a:rPr>
              <a:t>Lava Rock</a:t>
            </a:r>
            <a:r>
              <a:rPr lang="en-GB" sz="1000" dirty="0">
                <a:latin typeface="Aptos" panose="020B0004020202020204" pitchFamily="34" charset="0"/>
              </a:rPr>
              <a:t>: A hard, heavy, crushed volcanic material that enhances aeration and provides structure.</a:t>
            </a:r>
          </a:p>
          <a:p>
            <a:endParaRPr lang="en-GB" sz="1000" dirty="0">
              <a:latin typeface="Aptos" panose="020B0004020202020204" pitchFamily="34" charset="0"/>
            </a:endParaRPr>
          </a:p>
          <a:p>
            <a:r>
              <a:rPr lang="en-GB" sz="1000" b="1" dirty="0">
                <a:latin typeface="Aptos" panose="020B0004020202020204" pitchFamily="34" charset="0"/>
              </a:rPr>
              <a:t>Properties</a:t>
            </a:r>
            <a:r>
              <a:rPr lang="en-GB" sz="1000" dirty="0">
                <a:latin typeface="Aptos" panose="020B0004020202020204" pitchFamily="34" charset="0"/>
              </a:rPr>
              <a:t>: It helps with moisture retention but its structure means roots generally grow around, not into, the particles.</a:t>
            </a:r>
          </a:p>
          <a:p>
            <a:endParaRPr lang="en-GB" sz="1000" dirty="0">
              <a:latin typeface="Aptos" panose="020B0004020202020204" pitchFamily="34" charset="0"/>
            </a:endParaRPr>
          </a:p>
          <a:p>
            <a:r>
              <a:rPr lang="en-GB" sz="1000" b="1" dirty="0">
                <a:latin typeface="Aptos" panose="020B0004020202020204" pitchFamily="34" charset="0"/>
              </a:rPr>
              <a:t>Considerations</a:t>
            </a:r>
            <a:r>
              <a:rPr lang="en-GB" sz="1000" dirty="0">
                <a:latin typeface="Aptos" panose="020B0004020202020204" pitchFamily="34" charset="0"/>
              </a:rPr>
              <a:t>: It is often used in mixes with akadama and pumice to improve longevity and drainage, particularly in wet climates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2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54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8DA83D-65F4-DA9A-84ED-242660A52C7A}"/>
            </a:ext>
          </a:extLst>
        </p:cNvPr>
        <p:cNvGrpSpPr/>
        <p:nvPr/>
      </p:nvGrpSpPr>
      <p:grpSpPr>
        <a:xfrm>
          <a:off x="0" y="0"/>
          <a:ext cx="0" cy="0"/>
          <a:chOff x="0" y="0"/>
          <a:chExt cx="0" cy="0"/>
        </a:xfrm>
      </p:grpSpPr>
      <p:sp>
        <p:nvSpPr>
          <p:cNvPr id="14363" name="Rectangle 14362">
            <a:extLst>
              <a:ext uri="{FF2B5EF4-FFF2-40B4-BE49-F238E27FC236}">
                <a16:creationId xmlns:a16="http://schemas.microsoft.com/office/drawing/2014/main" id="{069CBCEF-4AF6-BC7C-3CFE-F9EB85163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641339-C95B-5A1B-09AE-25F58428FD9B}"/>
              </a:ext>
            </a:extLst>
          </p:cNvPr>
          <p:cNvSpPr>
            <a:spLocks noGrp="1"/>
          </p:cNvSpPr>
          <p:nvPr>
            <p:ph type="title"/>
          </p:nvPr>
        </p:nvSpPr>
        <p:spPr>
          <a:xfrm>
            <a:off x="6400800" y="484632"/>
            <a:ext cx="5299586" cy="512146"/>
          </a:xfrm>
          <a:ln>
            <a:noFill/>
          </a:ln>
        </p:spPr>
        <p:txBody>
          <a:bodyPr>
            <a:normAutofit fontScale="90000"/>
          </a:bodyPr>
          <a:lstStyle/>
          <a:p>
            <a:r>
              <a:rPr lang="en-GB" sz="3700" dirty="0"/>
              <a:t>Bonsai Soil </a:t>
            </a:r>
            <a:br>
              <a:rPr lang="en-GB" sz="3700" dirty="0"/>
            </a:br>
            <a:endParaRPr lang="en-GB" sz="3700" b="1" dirty="0"/>
          </a:p>
        </p:txBody>
      </p:sp>
      <p:grpSp>
        <p:nvGrpSpPr>
          <p:cNvPr id="14364" name="Group 14363">
            <a:extLst>
              <a:ext uri="{FF2B5EF4-FFF2-40B4-BE49-F238E27FC236}">
                <a16:creationId xmlns:a16="http://schemas.microsoft.com/office/drawing/2014/main" id="{5E017C3B-190A-8A96-CBA6-76E75C2C9E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355" name="Oval 14354">
              <a:extLst>
                <a:ext uri="{FF2B5EF4-FFF2-40B4-BE49-F238E27FC236}">
                  <a16:creationId xmlns:a16="http://schemas.microsoft.com/office/drawing/2014/main" id="{875E9934-6B22-230B-11CF-031D7E30AA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356" name="Oval 14355">
              <a:extLst>
                <a:ext uri="{FF2B5EF4-FFF2-40B4-BE49-F238E27FC236}">
                  <a16:creationId xmlns:a16="http://schemas.microsoft.com/office/drawing/2014/main" id="{6042D796-3065-AA64-DE9E-FF9A00496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AutoShape 6" descr="Rule of 3 in bonsai design showing branch placement forming a triangle.">
            <a:extLst>
              <a:ext uri="{FF2B5EF4-FFF2-40B4-BE49-F238E27FC236}">
                <a16:creationId xmlns:a16="http://schemas.microsoft.com/office/drawing/2014/main" id="{4D8025AC-32A8-5D24-EAA1-DC44B8C414B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Bonsai soil, recommended substrate mixtures - Bonsai Empire">
            <a:extLst>
              <a:ext uri="{FF2B5EF4-FFF2-40B4-BE49-F238E27FC236}">
                <a16:creationId xmlns:a16="http://schemas.microsoft.com/office/drawing/2014/main" id="{FD30E648-B578-B239-E859-EFADB6997F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46" y="4803"/>
            <a:ext cx="4466545" cy="178661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5">
            <a:extLst>
              <a:ext uri="{FF2B5EF4-FFF2-40B4-BE49-F238E27FC236}">
                <a16:creationId xmlns:a16="http://schemas.microsoft.com/office/drawing/2014/main" id="{FCDE3287-39B0-6CA0-EB29-55D6BA94CAAD}"/>
              </a:ext>
            </a:extLst>
          </p:cNvPr>
          <p:cNvSpPr>
            <a:spLocks noChangeArrowheads="1"/>
          </p:cNvSpPr>
          <p:nvPr/>
        </p:nvSpPr>
        <p:spPr bwMode="auto">
          <a:xfrm>
            <a:off x="204984" y="2095351"/>
            <a:ext cx="5694369" cy="40023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A0A0A"/>
                </a:solidFill>
                <a:effectLst/>
                <a:latin typeface="Aptos" panose="020B0004020202020204" pitchFamily="34" charset="0"/>
              </a:rPr>
              <a:t>Specialized Components</a:t>
            </a:r>
            <a:endParaRPr kumimoji="0" lang="en-US" altLang="en-US" sz="1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A0A0A"/>
                </a:solidFill>
                <a:effectLst/>
                <a:latin typeface="Aptos" panose="020B0004020202020204" pitchFamily="34" charset="0"/>
              </a:rPr>
              <a:t>These materials are often included in specific mixes for certain species or conditions.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000" b="1" i="0" u="none" strike="noStrike" cap="none" normalizeH="0" baseline="0" dirty="0">
                <a:ln>
                  <a:noFill/>
                </a:ln>
                <a:solidFill>
                  <a:srgbClr val="0A0A0A"/>
                </a:solidFill>
                <a:effectLst/>
                <a:latin typeface="Aptos" panose="020B0004020202020204" pitchFamily="34" charset="0"/>
              </a:rPr>
              <a:t>Kanuma</a:t>
            </a:r>
            <a:r>
              <a:rPr kumimoji="0" lang="en-US" altLang="en-US" sz="1000" b="0" i="0" u="none" strike="noStrike" cap="none" normalizeH="0" baseline="0" dirty="0">
                <a:ln>
                  <a:noFill/>
                </a:ln>
                <a:solidFill>
                  <a:srgbClr val="0A0A0A"/>
                </a:solidFill>
                <a:effectLst/>
                <a:latin typeface="Aptos" panose="020B0004020202020204" pitchFamily="34" charset="0"/>
              </a:rPr>
              <a:t>: An acidic, light yellow volcanic material used exclusively for ericaceous (acid-loving) </a:t>
            </a:r>
          </a:p>
          <a:p>
            <a:pPr marL="0" marR="0" lvl="0" indent="0" algn="l" defTabSz="914400" rtl="0" eaLnBrk="0" fontAlgn="base" latinLnBrk="0" hangingPunct="0">
              <a:lnSpc>
                <a:spcPct val="100000"/>
              </a:lnSpc>
              <a:spcBef>
                <a:spcPct val="0"/>
              </a:spcBef>
              <a:spcAft>
                <a:spcPct val="0"/>
              </a:spcAft>
              <a:buClrTx/>
              <a:buSzTx/>
              <a:tabLst/>
            </a:pPr>
            <a:r>
              <a:rPr kumimoji="0" lang="en-US" altLang="en-US" sz="1000" b="0" i="0" u="none" strike="noStrike" cap="none" normalizeH="0" baseline="0" dirty="0">
                <a:ln>
                  <a:noFill/>
                </a:ln>
                <a:solidFill>
                  <a:srgbClr val="0A0A0A"/>
                </a:solidFill>
                <a:effectLst/>
                <a:latin typeface="Aptos" panose="020B0004020202020204" pitchFamily="34" charset="0"/>
              </a:rPr>
              <a:t>plants like azaleas and camellias.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sz="1000" dirty="0">
              <a:solidFill>
                <a:srgbClr val="0A0A0A"/>
              </a:solidFill>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sz="1000" b="1" dirty="0">
                <a:latin typeface="Aptos" panose="020B0004020202020204" pitchFamily="34" charset="0"/>
              </a:rPr>
              <a:t>Properties</a:t>
            </a:r>
            <a:r>
              <a:rPr lang="en-GB" sz="1000" dirty="0">
                <a:latin typeface="Aptos" panose="020B0004020202020204" pitchFamily="34" charset="0"/>
              </a:rPr>
              <a:t>: It has a low pH (around 4.5-6.0) and a soft, airy structure that allows roots to</a:t>
            </a:r>
          </a:p>
          <a:p>
            <a:pPr marL="0" marR="0" lvl="0" indent="0" algn="l" defTabSz="914400" rtl="0" eaLnBrk="0" fontAlgn="base" latinLnBrk="0" hangingPunct="0">
              <a:lnSpc>
                <a:spcPct val="100000"/>
              </a:lnSpc>
              <a:spcBef>
                <a:spcPct val="0"/>
              </a:spcBef>
              <a:spcAft>
                <a:spcPct val="0"/>
              </a:spcAft>
              <a:buClrTx/>
              <a:buSzTx/>
              <a:tabLst/>
            </a:pPr>
            <a:r>
              <a:rPr lang="en-GB" sz="1000" dirty="0">
                <a:latin typeface="Aptos" panose="020B0004020202020204" pitchFamily="34" charset="0"/>
              </a:rPr>
              <a:t>penetrate the particles. It can be used on its own for these specific plants.</a:t>
            </a:r>
          </a:p>
          <a:p>
            <a:pPr marL="0" marR="0" lvl="0" indent="0" algn="l" defTabSz="914400" rtl="0" eaLnBrk="0" fontAlgn="base" latinLnBrk="0" hangingPunct="0">
              <a:lnSpc>
                <a:spcPct val="100000"/>
              </a:lnSpc>
              <a:spcBef>
                <a:spcPct val="0"/>
              </a:spcBef>
              <a:spcAft>
                <a:spcPct val="0"/>
              </a:spcAft>
              <a:buClrTx/>
              <a:buSzTx/>
              <a:tabLst/>
            </a:pPr>
            <a:endParaRPr lang="en-GB" sz="1000" dirty="0">
              <a:latin typeface="Aptos" panose="020B0004020202020204" pitchFamily="34" charset="0"/>
            </a:endParaRPr>
          </a:p>
          <a:p>
            <a:r>
              <a:rPr lang="en-GB" sz="1000" b="1" dirty="0" err="1">
                <a:latin typeface="Aptos" panose="020B0004020202020204" pitchFamily="34" charset="0"/>
              </a:rPr>
              <a:t>Kiryu</a:t>
            </a:r>
            <a:r>
              <a:rPr lang="en-GB" sz="1000" b="1" dirty="0">
                <a:latin typeface="Aptos" panose="020B0004020202020204" pitchFamily="34" charset="0"/>
              </a:rPr>
              <a:t> (</a:t>
            </a:r>
            <a:r>
              <a:rPr lang="en-GB" sz="1000" b="1" dirty="0" err="1">
                <a:latin typeface="Aptos" panose="020B0004020202020204" pitchFamily="34" charset="0"/>
              </a:rPr>
              <a:t>Kiryuzuna</a:t>
            </a:r>
            <a:r>
              <a:rPr lang="en-GB" sz="1000" b="1" dirty="0">
                <a:latin typeface="Aptos" panose="020B0004020202020204" pitchFamily="34" charset="0"/>
              </a:rPr>
              <a:t>)</a:t>
            </a:r>
            <a:r>
              <a:rPr lang="en-GB" sz="1000" dirty="0">
                <a:latin typeface="Aptos" panose="020B0004020202020204" pitchFamily="34" charset="0"/>
              </a:rPr>
              <a:t>: A hard, heavy Japanese type of dense pumice that is moderately absorbent with </a:t>
            </a:r>
          </a:p>
          <a:p>
            <a:r>
              <a:rPr lang="en-GB" sz="1000" dirty="0">
                <a:latin typeface="Aptos" panose="020B0004020202020204" pitchFamily="34" charset="0"/>
              </a:rPr>
              <a:t>a neutral ph.</a:t>
            </a:r>
          </a:p>
          <a:p>
            <a:endParaRPr lang="en-GB" sz="1000" b="1" dirty="0">
              <a:latin typeface="Aptos" panose="020B0004020202020204" pitchFamily="34" charset="0"/>
            </a:endParaRPr>
          </a:p>
          <a:p>
            <a:r>
              <a:rPr lang="en-GB" sz="1000" b="1" dirty="0">
                <a:latin typeface="Aptos" panose="020B0004020202020204" pitchFamily="34" charset="0"/>
              </a:rPr>
              <a:t>Properties</a:t>
            </a:r>
            <a:r>
              <a:rPr lang="en-GB" sz="1000" dirty="0">
                <a:latin typeface="Aptos" panose="020B0004020202020204" pitchFamily="34" charset="0"/>
              </a:rPr>
              <a:t>: It is frost-proof and long-lived, making it suitable for pines and junipers which are rarely</a:t>
            </a:r>
          </a:p>
          <a:p>
            <a:r>
              <a:rPr lang="en-GB" sz="1000" dirty="0">
                <a:latin typeface="Aptos" panose="020B0004020202020204" pitchFamily="34" charset="0"/>
              </a:rPr>
              <a:t> </a:t>
            </a:r>
            <a:r>
              <a:rPr lang="en-GB" sz="1000" dirty="0" err="1">
                <a:latin typeface="Aptos" panose="020B0004020202020204" pitchFamily="34" charset="0"/>
              </a:rPr>
              <a:t>repotted</a:t>
            </a:r>
            <a:r>
              <a:rPr lang="en-GB" sz="1000" dirty="0">
                <a:latin typeface="Aptos" panose="020B0004020202020204" pitchFamily="34" charset="0"/>
              </a:rPr>
              <a:t>.</a:t>
            </a:r>
          </a:p>
          <a:p>
            <a:endParaRPr lang="en-GB" sz="1000" b="1" dirty="0">
              <a:latin typeface="Aptos" panose="020B0004020202020204" pitchFamily="34" charset="0"/>
            </a:endParaRPr>
          </a:p>
          <a:p>
            <a:r>
              <a:rPr lang="en-GB" sz="1000" b="1" dirty="0">
                <a:latin typeface="Aptos" panose="020B0004020202020204" pitchFamily="34" charset="0"/>
              </a:rPr>
              <a:t>Considerations</a:t>
            </a:r>
            <a:r>
              <a:rPr lang="en-GB" sz="1000" dirty="0">
                <a:latin typeface="Aptos" panose="020B0004020202020204" pitchFamily="34" charset="0"/>
              </a:rPr>
              <a:t>: It dries out quicker than other media and is typically mixed with other components</a:t>
            </a:r>
          </a:p>
          <a:p>
            <a:r>
              <a:rPr lang="en-GB" sz="1000" dirty="0">
                <a:latin typeface="Aptos" panose="020B0004020202020204" pitchFamily="34" charset="0"/>
              </a:rPr>
              <a:t> like akadama in climates that are not extremely dry.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ptos" panose="020B0004020202020204" pitchFamily="34" charset="0"/>
            </a:endParaRPr>
          </a:p>
          <a:p>
            <a:r>
              <a:rPr lang="en-GB" sz="1000" b="1" dirty="0">
                <a:latin typeface="Aptos" panose="020B0004020202020204" pitchFamily="34" charset="0"/>
              </a:rPr>
              <a:t>Organic Materials</a:t>
            </a:r>
            <a:r>
              <a:rPr lang="en-GB" sz="1000" dirty="0">
                <a:latin typeface="Aptos" panose="020B0004020202020204" pitchFamily="34" charset="0"/>
              </a:rPr>
              <a:t>: Finely chipped pine or fir bark and organic compost are sometimes added in small proportions to help retain moisture and support beneficial soil microbes (mycorrhizae).</a:t>
            </a:r>
          </a:p>
          <a:p>
            <a:endParaRPr lang="en-GB" sz="1000" b="1" dirty="0">
              <a:latin typeface="Aptos" panose="020B0004020202020204" pitchFamily="34" charset="0"/>
            </a:endParaRPr>
          </a:p>
          <a:p>
            <a:r>
              <a:rPr lang="en-GB" sz="1000" b="1" dirty="0">
                <a:latin typeface="Aptos" panose="020B0004020202020204" pitchFamily="34" charset="0"/>
              </a:rPr>
              <a:t>Considerations</a:t>
            </a:r>
            <a:r>
              <a:rPr lang="en-GB" sz="1000" dirty="0">
                <a:latin typeface="Aptos" panose="020B0004020202020204" pitchFamily="34" charset="0"/>
              </a:rPr>
              <a:t>: Organic materials break down faster than inorganic components, which can lead to soil compaction and poor drainage over time.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6">
            <a:extLst>
              <a:ext uri="{FF2B5EF4-FFF2-40B4-BE49-F238E27FC236}">
                <a16:creationId xmlns:a16="http://schemas.microsoft.com/office/drawing/2014/main" id="{5985F7C6-6774-C593-623E-AE071BA9082E}"/>
              </a:ext>
            </a:extLst>
          </p:cNvPr>
          <p:cNvSpPr>
            <a:spLocks noGrp="1" noChangeArrowheads="1"/>
          </p:cNvSpPr>
          <p:nvPr>
            <p:ph idx="1"/>
          </p:nvPr>
        </p:nvSpPr>
        <p:spPr bwMode="auto">
          <a:xfrm>
            <a:off x="6128214" y="702050"/>
            <a:ext cx="6032435" cy="27866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dirty="0">
                <a:ln>
                  <a:noFill/>
                </a:ln>
                <a:solidFill>
                  <a:srgbClr val="0A0A0A"/>
                </a:solidFill>
                <a:effectLst/>
                <a:latin typeface="Google Sans"/>
              </a:rPr>
              <a:t>Typical Mix Ratios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A0A0A"/>
                </a:solidFill>
                <a:effectLst/>
                <a:latin typeface="Google Sans"/>
              </a:rPr>
              <a:t>While the ideal mix depends on the specific tree, climate, and watering habits, general recommendations exist: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0A0A0A"/>
                </a:solidFill>
                <a:effectLst/>
                <a:latin typeface="Google Sans"/>
              </a:rPr>
              <a:t>General Purpose Mix</a:t>
            </a:r>
            <a:r>
              <a:rPr kumimoji="0" lang="en-US" altLang="en-US" sz="1200" b="0" i="0" u="none" strike="noStrike" cap="none" normalizeH="0" baseline="0" dirty="0">
                <a:ln>
                  <a:noFill/>
                </a:ln>
                <a:solidFill>
                  <a:srgbClr val="0A0A0A"/>
                </a:solidFill>
                <a:effectLst/>
                <a:latin typeface="Google Sans"/>
              </a:rPr>
              <a:t>: A widely recommended basic mixture for most deciduous</a:t>
            </a:r>
            <a:r>
              <a:rPr lang="en-US" altLang="en-US" sz="1200" dirty="0">
                <a:solidFill>
                  <a:srgbClr val="0A0A0A"/>
                </a:solidFill>
                <a:latin typeface="Google Sans"/>
              </a:rPr>
              <a:t> </a:t>
            </a:r>
            <a:r>
              <a:rPr kumimoji="0" lang="en-US" altLang="en-US" sz="1200" b="0" i="0" u="none" strike="noStrike" cap="none" normalizeH="0" baseline="0" dirty="0">
                <a:ln>
                  <a:noFill/>
                </a:ln>
                <a:solidFill>
                  <a:srgbClr val="0A0A0A"/>
                </a:solidFill>
                <a:effectLst/>
                <a:latin typeface="Google Sans"/>
              </a:rPr>
              <a:t>and broadleaf evergreen trees is 50% Akadama, 25% Pumice, and 25% Lava rock.</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dirty="0">
                <a:ln>
                  <a:noFill/>
                </a:ln>
                <a:solidFill>
                  <a:srgbClr val="0A0A0A"/>
                </a:solidFill>
                <a:effectLst/>
                <a:latin typeface="Google Sans"/>
              </a:rPr>
              <a:t>Conifers/Pines</a:t>
            </a:r>
            <a:r>
              <a:rPr kumimoji="0" lang="en-US" altLang="en-US" sz="1200" b="0" i="0" u="none" strike="noStrike" cap="none" normalizeH="0" baseline="0" dirty="0">
                <a:ln>
                  <a:noFill/>
                </a:ln>
                <a:solidFill>
                  <a:srgbClr val="0A0A0A"/>
                </a:solidFill>
                <a:effectLst/>
                <a:latin typeface="Google Sans"/>
              </a:rPr>
              <a:t>: A more free-draining mix is preferred, such as equal parts (1/3 each) of Akadama, Pumice, and Lava rock, or a mix featuring </a:t>
            </a:r>
            <a:r>
              <a:rPr kumimoji="0" lang="en-US" altLang="en-US" sz="1200" b="0" i="0" u="none" strike="noStrike" cap="none" normalizeH="0" baseline="0" dirty="0" err="1">
                <a:ln>
                  <a:noFill/>
                </a:ln>
                <a:solidFill>
                  <a:srgbClr val="0A0A0A"/>
                </a:solidFill>
                <a:effectLst/>
                <a:latin typeface="Google Sans"/>
              </a:rPr>
              <a:t>Kiryu</a:t>
            </a:r>
            <a:r>
              <a:rPr kumimoji="0" lang="en-US" altLang="en-US" sz="1200" b="0" i="0" u="none" strike="noStrike" cap="none" normalizeH="0" baseline="0" dirty="0">
                <a:ln>
                  <a:noFill/>
                </a:ln>
                <a:solidFill>
                  <a:srgbClr val="0A0A0A"/>
                </a:solidFill>
                <a:effectLst/>
                <a:latin typeface="Google Sans"/>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2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200" b="1" i="0" u="none" strike="noStrike" cap="none" normalizeH="0" baseline="0" dirty="0">
                <a:ln>
                  <a:noFill/>
                </a:ln>
                <a:solidFill>
                  <a:srgbClr val="0A0A0A"/>
                </a:solidFill>
                <a:effectLst/>
                <a:latin typeface="Google Sans"/>
              </a:rPr>
              <a:t>Azaleas/Acid-loving species</a:t>
            </a:r>
            <a:r>
              <a:rPr kumimoji="0" lang="en-US" altLang="en-US" sz="1200" b="0" i="0" u="none" strike="noStrike" cap="none" normalizeH="0" baseline="0" dirty="0">
                <a:ln>
                  <a:noFill/>
                </a:ln>
                <a:solidFill>
                  <a:srgbClr val="0A0A0A"/>
                </a:solidFill>
                <a:effectLst/>
                <a:latin typeface="Google Sans"/>
              </a:rPr>
              <a:t>: These require a soil with a low pH and thrive in pure Kanuma soil. </a:t>
            </a:r>
            <a:r>
              <a:rPr lang="en-US" altLang="en-US" sz="1200" dirty="0">
                <a:solidFill>
                  <a:srgbClr val="0A0A0A"/>
                </a:solidFill>
                <a:latin typeface="Google Sans"/>
              </a:rPr>
              <a:t>(</a:t>
            </a:r>
            <a:r>
              <a:rPr lang="en-US" altLang="en-US" sz="1200" b="1" dirty="0">
                <a:solidFill>
                  <a:schemeClr val="accent2"/>
                </a:solidFill>
                <a:latin typeface="Google Sans"/>
              </a:rPr>
              <a:t>ACIDIC</a:t>
            </a:r>
            <a:r>
              <a:rPr lang="en-US" altLang="en-US" sz="1200" dirty="0">
                <a:solidFill>
                  <a:srgbClr val="0A0A0A"/>
                </a:solidFill>
                <a:latin typeface="Google Sans"/>
              </a:rPr>
              <a:t>) See below images.</a:t>
            </a:r>
            <a:endParaRPr kumimoji="0" lang="en-US" altLang="en-US" sz="1200" b="0" i="0" u="none" strike="noStrike" cap="none" normalizeH="0" baseline="0" dirty="0">
              <a:ln>
                <a:noFill/>
              </a:ln>
              <a:solidFill>
                <a:srgbClr val="0A0A0A"/>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76" name="Picture 28" descr="Premium Mixed Azalea Bonsai Soil W ...">
            <a:extLst>
              <a:ext uri="{FF2B5EF4-FFF2-40B4-BE49-F238E27FC236}">
                <a16:creationId xmlns:a16="http://schemas.microsoft.com/office/drawing/2014/main" id="{40156ED8-FF71-C1B2-8A49-62C303E597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3663" y="3488652"/>
            <a:ext cx="1522527" cy="1522527"/>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Kanuma Soil – Bella Succulent Garden">
            <a:extLst>
              <a:ext uri="{FF2B5EF4-FFF2-40B4-BE49-F238E27FC236}">
                <a16:creationId xmlns:a16="http://schemas.microsoft.com/office/drawing/2014/main" id="{0E3AC343-8680-E609-6597-AC69735DC4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7819" y="5168618"/>
            <a:ext cx="1550748" cy="1550748"/>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32" descr="Care guide for the Azalea Bonsai tree ...">
            <a:extLst>
              <a:ext uri="{FF2B5EF4-FFF2-40B4-BE49-F238E27FC236}">
                <a16:creationId xmlns:a16="http://schemas.microsoft.com/office/drawing/2014/main" id="{E98BC761-1B98-CA11-6985-70ECACBAD6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728201"/>
            <a:ext cx="3731613" cy="26654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logo with a tree in it&#10;&#10;AI-generated content may be incorrect.">
            <a:extLst>
              <a:ext uri="{FF2B5EF4-FFF2-40B4-BE49-F238E27FC236}">
                <a16:creationId xmlns:a16="http://schemas.microsoft.com/office/drawing/2014/main" id="{C91D9CDF-3165-95B9-831C-4BE69B996788}"/>
              </a:ext>
            </a:extLst>
          </p:cNvPr>
          <p:cNvPicPr>
            <a:picLocks noChangeAspect="1"/>
          </p:cNvPicPr>
          <p:nvPr/>
        </p:nvPicPr>
        <p:blipFill>
          <a:blip r:embed="rId9"/>
          <a:stretch>
            <a:fillRect/>
          </a:stretch>
        </p:blipFill>
        <p:spPr>
          <a:xfrm>
            <a:off x="11243193" y="103086"/>
            <a:ext cx="702997" cy="718830"/>
          </a:xfrm>
          <a:prstGeom prst="rect">
            <a:avLst/>
          </a:prstGeom>
        </p:spPr>
      </p:pic>
    </p:spTree>
    <p:extLst>
      <p:ext uri="{BB962C8B-B14F-4D97-AF65-F5344CB8AC3E}">
        <p14:creationId xmlns:p14="http://schemas.microsoft.com/office/powerpoint/2010/main" val="3614478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5" name="Rectangle 3084">
            <a:extLst>
              <a:ext uri="{FF2B5EF4-FFF2-40B4-BE49-F238E27FC236}">
                <a16:creationId xmlns:a16="http://schemas.microsoft.com/office/drawing/2014/main" id="{364D055E-08D2-4BBB-B92F-4415E86E4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ADF30-C41A-A77F-D335-8C2349569F5B}"/>
              </a:ext>
            </a:extLst>
          </p:cNvPr>
          <p:cNvSpPr>
            <a:spLocks noGrp="1"/>
          </p:cNvSpPr>
          <p:nvPr>
            <p:ph type="title"/>
          </p:nvPr>
        </p:nvSpPr>
        <p:spPr>
          <a:xfrm>
            <a:off x="4970109" y="484632"/>
            <a:ext cx="6730277" cy="1609344"/>
          </a:xfrm>
          <a:ln>
            <a:noFill/>
          </a:ln>
        </p:spPr>
        <p:txBody>
          <a:bodyPr>
            <a:normAutofit/>
          </a:bodyPr>
          <a:lstStyle/>
          <a:p>
            <a:r>
              <a:rPr lang="en-GB" dirty="0"/>
              <a:t>Wiring bonsai for beginners</a:t>
            </a:r>
          </a:p>
        </p:txBody>
      </p:sp>
      <p:pic>
        <p:nvPicPr>
          <p:cNvPr id="3080" name="Picture 8" descr="Wooden Bonsai Wire Caddy with Tool Draw ...">
            <a:extLst>
              <a:ext uri="{FF2B5EF4-FFF2-40B4-BE49-F238E27FC236}">
                <a16:creationId xmlns:a16="http://schemas.microsoft.com/office/drawing/2014/main" id="{D393095C-2980-E4DF-D528-9EC4E2AC083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50606" y="382772"/>
            <a:ext cx="2892054" cy="195384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Grandado Bonsai Training Wire">
            <a:extLst>
              <a:ext uri="{FF2B5EF4-FFF2-40B4-BE49-F238E27FC236}">
                <a16:creationId xmlns:a16="http://schemas.microsoft.com/office/drawing/2014/main" id="{692BCF4B-61E9-2F66-3D62-D51669F1FF3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443755" y="2486209"/>
            <a:ext cx="1762559" cy="170844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pper Wire For Bonsai and Craft Work ...">
            <a:extLst>
              <a:ext uri="{FF2B5EF4-FFF2-40B4-BE49-F238E27FC236}">
                <a16:creationId xmlns:a16="http://schemas.microsoft.com/office/drawing/2014/main" id="{950BCB18-B243-F765-AF63-E533A7D471A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3266" y="4355523"/>
            <a:ext cx="3110147" cy="23021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AA38AF28-7E8C-813E-8BB0-723F5798FC61}"/>
              </a:ext>
            </a:extLst>
          </p:cNvPr>
          <p:cNvSpPr>
            <a:spLocks noGrp="1" noChangeArrowheads="1"/>
          </p:cNvSpPr>
          <p:nvPr>
            <p:ph idx="1"/>
          </p:nvPr>
        </p:nvSpPr>
        <p:spPr bwMode="auto">
          <a:xfrm>
            <a:off x="4970109" y="2121408"/>
            <a:ext cx="6730276" cy="40507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92046" rIns="0" bIns="92046"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dirty="0">
                <a:ln>
                  <a:noFill/>
                </a:ln>
                <a:effectLst/>
                <a:latin typeface="Google Sans"/>
              </a:rPr>
              <a:t>Wiring is a fundamental bonsai technique for shaping the tree's trunk and branches. For beginners, it involves </a:t>
            </a:r>
          </a:p>
          <a:p>
            <a:pPr marL="0" marR="0" lvl="0" indent="0"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dirty="0">
                <a:ln>
                  <a:noFill/>
                </a:ln>
                <a:effectLst/>
                <a:latin typeface="Google Sans"/>
              </a:rPr>
              <a:t>using the correct wire (anodized aluminum is recommended), applying it with an angle of approximately 45 degrees, </a:t>
            </a:r>
          </a:p>
          <a:p>
            <a:pPr marL="0" marR="0" lvl="0" indent="0"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dirty="0">
                <a:ln>
                  <a:noFill/>
                </a:ln>
                <a:effectLst/>
                <a:latin typeface="Google Sans"/>
              </a:rPr>
              <a:t>and monitoring the tree closely to prevent damage. </a:t>
            </a: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r>
              <a:rPr kumimoji="0" lang="en-US" altLang="en-US" sz="1100" b="1" i="0" u="none" strike="noStrike" cap="none" normalizeH="0" baseline="0" dirty="0">
                <a:ln>
                  <a:noFill/>
                </a:ln>
                <a:effectLst/>
                <a:latin typeface="Google Sans"/>
              </a:rPr>
              <a:t>Essential Materials</a:t>
            </a:r>
            <a:endParaRPr kumimoji="0" lang="en-US" altLang="en-US" sz="11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dirty="0">
                <a:ln>
                  <a:noFill/>
                </a:ln>
                <a:effectLst/>
                <a:latin typeface="Google Sans"/>
              </a:rPr>
              <a:t>Bonsai Wire:</a:t>
            </a:r>
            <a:r>
              <a:rPr kumimoji="0" lang="en-US" altLang="en-US" sz="1100" b="0" i="0" u="none" strike="noStrike" cap="none" normalizeH="0" baseline="0" dirty="0">
                <a:ln>
                  <a:noFill/>
                </a:ln>
                <a:effectLst/>
                <a:latin typeface="Google Sans"/>
              </a:rPr>
              <a:t> Anodized aluminum wire is best for beginners and most deciduous trees because it is softer,</a:t>
            </a:r>
          </a:p>
          <a:p>
            <a:pPr marL="0" marR="0" lvl="0" indent="0" defTabSz="914400" rtl="0" eaLnBrk="0" fontAlgn="base" latinLnBrk="0" hangingPunct="0">
              <a:spcBef>
                <a:spcPct val="0"/>
              </a:spcBef>
              <a:spcAft>
                <a:spcPts val="600"/>
              </a:spcAft>
              <a:buClrTx/>
              <a:buSzTx/>
              <a:buNone/>
              <a:tabLst/>
            </a:pPr>
            <a:r>
              <a:rPr kumimoji="0" lang="en-US" altLang="en-US" sz="1100" b="0" i="0" u="none" strike="noStrike" cap="none" normalizeH="0" baseline="0" dirty="0">
                <a:ln>
                  <a:noFill/>
                </a:ln>
                <a:effectLst/>
                <a:latin typeface="Google Sans"/>
              </a:rPr>
              <a:t>easier to apply, and less likely to scar the bark than copper wire. Common starting sizes (gauges) to purchase are 1mm, 1.5mm, 2.5mm, and 4mm.</a:t>
            </a:r>
          </a:p>
          <a:p>
            <a:pPr marL="0" marR="0" lvl="0" indent="0" defTabSz="914400" rtl="0" eaLnBrk="0" fontAlgn="base" latinLnBrk="0" hangingPunct="0">
              <a:spcBef>
                <a:spcPct val="0"/>
              </a:spcBef>
              <a:spcAft>
                <a:spcPts val="600"/>
              </a:spcAft>
              <a:buClrTx/>
              <a:buSzTx/>
              <a:buNone/>
              <a:tabLst/>
            </a:pPr>
            <a:endParaRPr kumimoji="0" lang="en-US" altLang="en-US" sz="1100" b="0" i="0" u="none" strike="noStrike" cap="none" normalizeH="0" baseline="0" dirty="0">
              <a:ln>
                <a:noFill/>
              </a:ln>
              <a:effectLst/>
              <a:latin typeface="Google Sans"/>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dirty="0">
                <a:ln>
                  <a:noFill/>
                </a:ln>
                <a:effectLst/>
                <a:latin typeface="Google Sans"/>
              </a:rPr>
              <a:t>Wire Cutters:</a:t>
            </a:r>
            <a:r>
              <a:rPr kumimoji="0" lang="en-US" altLang="en-US" sz="1100" b="0" i="0" u="none" strike="noStrike" cap="none" normalizeH="0" baseline="0" dirty="0">
                <a:ln>
                  <a:noFill/>
                </a:ln>
                <a:effectLst/>
                <a:latin typeface="Google Sans"/>
              </a:rPr>
              <a:t> Use proper bonsai wire cutters to safely remove the wire later. Standard wire cutters can also work.</a:t>
            </a:r>
          </a:p>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dirty="0">
              <a:ln>
                <a:noFill/>
              </a:ln>
              <a:effectLst/>
              <a:latin typeface="Google Sans"/>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dirty="0">
                <a:ln>
                  <a:noFill/>
                </a:ln>
                <a:effectLst/>
                <a:latin typeface="Google Sans"/>
              </a:rPr>
              <a:t>Raffia (Optional):</a:t>
            </a:r>
            <a:r>
              <a:rPr kumimoji="0" lang="en-US" altLang="en-US" sz="1100" b="0" i="0" u="none" strike="noStrike" cap="none" normalizeH="0" baseline="0" dirty="0">
                <a:ln>
                  <a:noFill/>
                </a:ln>
                <a:effectLst/>
                <a:latin typeface="Google Sans"/>
              </a:rPr>
              <a:t> For thicker or more brittle branches, soak raffia (a palm fiber) in water and wrap it around the branch first to provide a protective layer and prevent splitting. </a:t>
            </a:r>
          </a:p>
          <a:p>
            <a:pPr marL="0" marR="0" lvl="0" indent="0" defTabSz="914400" rtl="0" eaLnBrk="0" fontAlgn="base" latinLnBrk="0" hangingPunct="0">
              <a:spcBef>
                <a:spcPct val="0"/>
              </a:spcBef>
              <a:spcAft>
                <a:spcPts val="600"/>
              </a:spcAft>
              <a:buClrTx/>
              <a:buSzTx/>
              <a:buFontTx/>
              <a:buChar char="•"/>
              <a:tabLst/>
            </a:pPr>
            <a:endParaRPr lang="en-US" altLang="en-US" sz="1100" dirty="0">
              <a:latin typeface="Google Sans"/>
            </a:endParaRPr>
          </a:p>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dirty="0">
              <a:ln>
                <a:noFill/>
              </a:ln>
              <a:effectLst/>
              <a:latin typeface="Google Sans"/>
            </a:endParaRP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dirty="0">
              <a:ln>
                <a:noFill/>
              </a:ln>
              <a:effectLst/>
              <a:latin typeface="Arial" panose="020B0604020202020204" pitchFamily="34" charset="0"/>
            </a:endParaRPr>
          </a:p>
        </p:txBody>
      </p:sp>
      <p:grpSp>
        <p:nvGrpSpPr>
          <p:cNvPr id="3087" name="Group 3086">
            <a:extLst>
              <a:ext uri="{FF2B5EF4-FFF2-40B4-BE49-F238E27FC236}">
                <a16:creationId xmlns:a16="http://schemas.microsoft.com/office/drawing/2014/main" id="{E90E1275-9A00-42E2-AA6D-578571C0C4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088" name="Oval 3087">
              <a:extLst>
                <a:ext uri="{FF2B5EF4-FFF2-40B4-BE49-F238E27FC236}">
                  <a16:creationId xmlns:a16="http://schemas.microsoft.com/office/drawing/2014/main" id="{C86E53F3-8C8F-4FFD-9526-1E9C81CB95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89" name="Oval 3088">
              <a:extLst>
                <a:ext uri="{FF2B5EF4-FFF2-40B4-BE49-F238E27FC236}">
                  <a16:creationId xmlns:a16="http://schemas.microsoft.com/office/drawing/2014/main" id="{3290D9C1-B571-4634-9EC6-64EF63260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Picture 6">
            <a:extLst>
              <a:ext uri="{FF2B5EF4-FFF2-40B4-BE49-F238E27FC236}">
                <a16:creationId xmlns:a16="http://schemas.microsoft.com/office/drawing/2014/main" id="{BE999FBD-A0FC-A477-14F8-078C88E4EFB9}"/>
              </a:ext>
            </a:extLst>
          </p:cNvPr>
          <p:cNvPicPr>
            <a:picLocks noChangeAspect="1"/>
          </p:cNvPicPr>
          <p:nvPr/>
        </p:nvPicPr>
        <p:blipFill>
          <a:blip r:embed="rId8"/>
          <a:stretch>
            <a:fillRect/>
          </a:stretch>
        </p:blipFill>
        <p:spPr>
          <a:xfrm>
            <a:off x="10504967" y="5252312"/>
            <a:ext cx="1374001" cy="1490446"/>
          </a:xfrm>
          <a:prstGeom prst="rect">
            <a:avLst/>
          </a:prstGeom>
        </p:spPr>
      </p:pic>
    </p:spTree>
    <p:extLst>
      <p:ext uri="{BB962C8B-B14F-4D97-AF65-F5344CB8AC3E}">
        <p14:creationId xmlns:p14="http://schemas.microsoft.com/office/powerpoint/2010/main" val="80315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09138F-8BF1-40DF-B2EB-61DEDE1D3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96FE69-3CAF-1BFB-058B-7FE4F0C82757}"/>
              </a:ext>
            </a:extLst>
          </p:cNvPr>
          <p:cNvSpPr>
            <a:spLocks noGrp="1"/>
          </p:cNvSpPr>
          <p:nvPr>
            <p:ph type="title"/>
          </p:nvPr>
        </p:nvSpPr>
        <p:spPr>
          <a:xfrm>
            <a:off x="382280" y="484632"/>
            <a:ext cx="6743844" cy="1609344"/>
          </a:xfrm>
        </p:spPr>
        <p:txBody>
          <a:bodyPr>
            <a:normAutofit/>
          </a:bodyPr>
          <a:lstStyle/>
          <a:p>
            <a:r>
              <a:rPr lang="en-GB" dirty="0"/>
              <a:t>What is Bonsai?</a:t>
            </a:r>
          </a:p>
        </p:txBody>
      </p:sp>
      <p:sp>
        <p:nvSpPr>
          <p:cNvPr id="3" name="Content Placeholder 2">
            <a:extLst>
              <a:ext uri="{FF2B5EF4-FFF2-40B4-BE49-F238E27FC236}">
                <a16:creationId xmlns:a16="http://schemas.microsoft.com/office/drawing/2014/main" id="{A12D32E4-F594-38B1-B22C-745159658F7C}"/>
              </a:ext>
            </a:extLst>
          </p:cNvPr>
          <p:cNvSpPr>
            <a:spLocks noGrp="1"/>
          </p:cNvSpPr>
          <p:nvPr>
            <p:ph idx="1"/>
          </p:nvPr>
        </p:nvSpPr>
        <p:spPr>
          <a:xfrm>
            <a:off x="382279" y="2121408"/>
            <a:ext cx="6743845" cy="4050792"/>
          </a:xfrm>
        </p:spPr>
        <p:txBody>
          <a:bodyPr>
            <a:normAutofit/>
          </a:bodyPr>
          <a:lstStyle/>
          <a:p>
            <a:pPr marL="0" indent="0">
              <a:buNone/>
            </a:pPr>
            <a:r>
              <a:rPr lang="en-GB" sz="1800" dirty="0">
                <a:latin typeface="Aptos" panose="020B0004020202020204" pitchFamily="34" charset="0"/>
              </a:rPr>
              <a:t>Bonsai is the Japanese art of growing miniature trees in containers through techniques like pruning, root restriction, and careful shaping. It is not a specific species of tree, but rather a horticultural practice used to create a miniaturized, aesthetically pleasing representation of a full-sized, mature tree. The name literally translates to " "planted in a container" in Japanese.  </a:t>
            </a:r>
          </a:p>
        </p:txBody>
      </p:sp>
      <p:grpSp>
        <p:nvGrpSpPr>
          <p:cNvPr id="12" name="Group 11">
            <a:extLst>
              <a:ext uri="{FF2B5EF4-FFF2-40B4-BE49-F238E27FC236}">
                <a16:creationId xmlns:a16="http://schemas.microsoft.com/office/drawing/2014/main" id="{8390D0A1-1C50-4248-A68B-7D09D8B410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979EA430-360E-4176-9623-B9A83D31C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D1714FD0-5C47-42B7-9A05-FAF494EF4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6" name="Slide Number Placeholder 6">
            <a:extLst>
              <a:ext uri="{FF2B5EF4-FFF2-40B4-BE49-F238E27FC236}">
                <a16:creationId xmlns:a16="http://schemas.microsoft.com/office/drawing/2014/main" id="{7ED76833-0D4E-42A8-AEF4-8853ADB0E8F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5" name="Picture 4" descr="A logo with a tree in it&#10;&#10;AI-generated content may be incorrect.">
            <a:extLst>
              <a:ext uri="{FF2B5EF4-FFF2-40B4-BE49-F238E27FC236}">
                <a16:creationId xmlns:a16="http://schemas.microsoft.com/office/drawing/2014/main" id="{C2599C9D-6BB9-3EC1-C115-42292841A881}"/>
              </a:ext>
            </a:extLst>
          </p:cNvPr>
          <p:cNvPicPr>
            <a:picLocks noChangeAspect="1"/>
          </p:cNvPicPr>
          <p:nvPr/>
        </p:nvPicPr>
        <p:blipFill>
          <a:blip r:embed="rId5"/>
          <a:stretch>
            <a:fillRect/>
          </a:stretch>
        </p:blipFill>
        <p:spPr>
          <a:xfrm>
            <a:off x="7545274" y="0"/>
            <a:ext cx="4737342" cy="6858000"/>
          </a:xfrm>
          <a:prstGeom prst="rect">
            <a:avLst/>
          </a:prstGeom>
        </p:spPr>
      </p:pic>
      <p:pic>
        <p:nvPicPr>
          <p:cNvPr id="9" name="Picture 8">
            <a:extLst>
              <a:ext uri="{FF2B5EF4-FFF2-40B4-BE49-F238E27FC236}">
                <a16:creationId xmlns:a16="http://schemas.microsoft.com/office/drawing/2014/main" id="{0BD7E30A-D2C2-E46A-5FDB-518846D14F78}"/>
              </a:ext>
            </a:extLst>
          </p:cNvPr>
          <p:cNvPicPr>
            <a:picLocks noChangeAspect="1"/>
          </p:cNvPicPr>
          <p:nvPr/>
        </p:nvPicPr>
        <p:blipFill>
          <a:blip r:embed="rId6"/>
          <a:stretch>
            <a:fillRect/>
          </a:stretch>
        </p:blipFill>
        <p:spPr>
          <a:xfrm>
            <a:off x="2092410" y="3954162"/>
            <a:ext cx="2767913" cy="2683745"/>
          </a:xfrm>
          <a:prstGeom prst="rect">
            <a:avLst/>
          </a:prstGeom>
        </p:spPr>
      </p:pic>
    </p:spTree>
    <p:extLst>
      <p:ext uri="{BB962C8B-B14F-4D97-AF65-F5344CB8AC3E}">
        <p14:creationId xmlns:p14="http://schemas.microsoft.com/office/powerpoint/2010/main" val="3782760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6FB03-8DDB-1802-2BB9-D9A7C3635E31}"/>
            </a:ext>
          </a:extLst>
        </p:cNvPr>
        <p:cNvGrpSpPr/>
        <p:nvPr/>
      </p:nvGrpSpPr>
      <p:grpSpPr>
        <a:xfrm>
          <a:off x="0" y="0"/>
          <a:ext cx="0" cy="0"/>
          <a:chOff x="0" y="0"/>
          <a:chExt cx="0" cy="0"/>
        </a:xfrm>
      </p:grpSpPr>
      <p:sp>
        <p:nvSpPr>
          <p:cNvPr id="5" name="Rectangle 1">
            <a:extLst>
              <a:ext uri="{FF2B5EF4-FFF2-40B4-BE49-F238E27FC236}">
                <a16:creationId xmlns:a16="http://schemas.microsoft.com/office/drawing/2014/main" id="{63F1EFF9-10F6-6B55-4725-16F04984543B}"/>
              </a:ext>
            </a:extLst>
          </p:cNvPr>
          <p:cNvSpPr>
            <a:spLocks noGrp="1" noChangeArrowheads="1"/>
          </p:cNvSpPr>
          <p:nvPr>
            <p:ph idx="1"/>
          </p:nvPr>
        </p:nvSpPr>
        <p:spPr bwMode="auto">
          <a:xfrm>
            <a:off x="187325" y="442186"/>
            <a:ext cx="6319359" cy="59736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2046" rIns="0" bIns="9204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A0A0A"/>
                </a:solidFill>
                <a:effectLst/>
                <a:latin typeface="Aptos" panose="020B0004020202020204" pitchFamily="34" charset="0"/>
              </a:rPr>
              <a:t>Step-by-Step Wiring Guide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900" b="1" i="0" u="none" strike="noStrike" cap="none" normalizeH="0" baseline="0" dirty="0">
                <a:ln>
                  <a:noFill/>
                </a:ln>
                <a:solidFill>
                  <a:srgbClr val="0A0A0A"/>
                </a:solidFill>
                <a:effectLst/>
                <a:latin typeface="Aptos" panose="020B0004020202020204" pitchFamily="34" charset="0"/>
              </a:rPr>
              <a:t>Prepare the Tree:</a:t>
            </a:r>
            <a:r>
              <a:rPr kumimoji="0" lang="en-US" altLang="en-US" sz="900" b="0" i="0" u="none" strike="noStrike" cap="none" normalizeH="0" baseline="0" dirty="0">
                <a:ln>
                  <a:noFill/>
                </a:ln>
                <a:solidFill>
                  <a:srgbClr val="0A0A0A"/>
                </a:solidFill>
                <a:effectLst/>
                <a:latin typeface="Aptos" panose="020B0004020202020204" pitchFamily="34" charset="0"/>
              </a:rPr>
              <a:t> Only wire healthy and strong bonsai trees. It's easier to wire deciduous trees in late winter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900" b="0" i="0" u="none" strike="noStrike" cap="none" normalizeH="0" baseline="0" dirty="0">
                <a:ln>
                  <a:noFill/>
                </a:ln>
                <a:solidFill>
                  <a:srgbClr val="0A0A0A"/>
                </a:solidFill>
                <a:effectLst/>
                <a:latin typeface="Aptos" panose="020B0004020202020204" pitchFamily="34" charset="0"/>
              </a:rPr>
              <a:t>or autumn when they have no leaves.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9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900" b="1" i="0" u="none" strike="noStrike" cap="none" normalizeH="0" baseline="0" dirty="0">
                <a:ln>
                  <a:noFill/>
                </a:ln>
                <a:solidFill>
                  <a:srgbClr val="0A0A0A"/>
                </a:solidFill>
                <a:effectLst/>
                <a:latin typeface="Aptos" panose="020B0004020202020204" pitchFamily="34" charset="0"/>
              </a:rPr>
              <a:t>Select Wire Size:</a:t>
            </a:r>
            <a:r>
              <a:rPr kumimoji="0" lang="en-US" altLang="en-US" sz="900" b="0" i="0" u="none" strike="noStrike" cap="none" normalizeH="0" baseline="0" dirty="0">
                <a:ln>
                  <a:noFill/>
                </a:ln>
                <a:solidFill>
                  <a:srgbClr val="0A0A0A"/>
                </a:solidFill>
                <a:effectLst/>
                <a:latin typeface="Aptos" panose="020B0004020202020204" pitchFamily="34" charset="0"/>
              </a:rPr>
              <a:t> The wire should be about one-third the thickness of the branch you are wiring.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900" b="0" i="0" u="none" strike="noStrike" cap="none" normalizeH="0" baseline="0" dirty="0">
                <a:ln>
                  <a:noFill/>
                </a:ln>
                <a:solidFill>
                  <a:srgbClr val="0A0A0A"/>
                </a:solidFill>
                <a:effectLst/>
                <a:latin typeface="Aptos" panose="020B0004020202020204" pitchFamily="34" charset="0"/>
              </a:rPr>
              <a:t>A good test is to press a short length against the branch; if it bends easily, it is too thin.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9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900" b="1" i="0" u="none" strike="noStrike" cap="none" normalizeH="0" baseline="0" dirty="0">
                <a:ln>
                  <a:noFill/>
                </a:ln>
                <a:solidFill>
                  <a:srgbClr val="0A0A0A"/>
                </a:solidFill>
                <a:effectLst/>
                <a:latin typeface="Aptos" panose="020B0004020202020204" pitchFamily="34" charset="0"/>
              </a:rPr>
              <a:t>Cut the Wire:</a:t>
            </a:r>
            <a:r>
              <a:rPr kumimoji="0" lang="en-US" altLang="en-US" sz="900" b="0" i="0" u="none" strike="noStrike" cap="none" normalizeH="0" baseline="0" dirty="0">
                <a:ln>
                  <a:noFill/>
                </a:ln>
                <a:solidFill>
                  <a:srgbClr val="0A0A0A"/>
                </a:solidFill>
                <a:effectLst/>
                <a:latin typeface="Aptos" panose="020B0004020202020204" pitchFamily="34" charset="0"/>
              </a:rPr>
              <a:t> The wire length should be about one-third longer than the branch you are wiring.</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kumimoji="0" lang="en-US" altLang="en-US" sz="9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900" b="1" i="0" u="none" strike="noStrike" cap="none" normalizeH="0" baseline="0" dirty="0">
                <a:ln>
                  <a:noFill/>
                </a:ln>
                <a:solidFill>
                  <a:srgbClr val="0A0A0A"/>
                </a:solidFill>
                <a:effectLst/>
                <a:latin typeface="Aptos" panose="020B0004020202020204" pitchFamily="34" charset="0"/>
              </a:rPr>
              <a:t>Anchor the Wire:</a:t>
            </a:r>
            <a:endParaRPr lang="en-US" altLang="en-US" sz="900" dirty="0">
              <a:solidFill>
                <a:srgbClr val="0A0A0A"/>
              </a:solidFill>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900" b="1" i="0" u="none" strike="noStrike" cap="none" normalizeH="0" baseline="0" dirty="0">
                <a:ln>
                  <a:noFill/>
                </a:ln>
                <a:solidFill>
                  <a:srgbClr val="0A0A0A"/>
                </a:solidFill>
                <a:effectLst/>
                <a:latin typeface="Aptos" panose="020B0004020202020204" pitchFamily="34" charset="0"/>
              </a:rPr>
              <a:t>For the Trunk/Main Branches:</a:t>
            </a:r>
            <a:r>
              <a:rPr kumimoji="0" lang="en-US" altLang="en-US" sz="900" b="0" i="0" u="none" strike="noStrike" cap="none" normalizeH="0" baseline="0" dirty="0">
                <a:ln>
                  <a:noFill/>
                </a:ln>
                <a:solidFill>
                  <a:srgbClr val="0A0A0A"/>
                </a:solidFill>
                <a:effectLst/>
                <a:latin typeface="Aptos" panose="020B0004020202020204" pitchFamily="34" charset="0"/>
              </a:rPr>
              <a:t> Anchor one end of a long piece of wire into the soil or around a strong, stable branch.</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900" b="1" i="0" u="none" strike="noStrike" cap="none" normalizeH="0" baseline="0" dirty="0">
                <a:ln>
                  <a:noFill/>
                </a:ln>
                <a:solidFill>
                  <a:srgbClr val="0A0A0A"/>
                </a:solidFill>
                <a:effectLst/>
                <a:latin typeface="Aptos" panose="020B0004020202020204" pitchFamily="34" charset="0"/>
              </a:rPr>
              <a:t>Double Wiring:</a:t>
            </a:r>
            <a:r>
              <a:rPr kumimoji="0" lang="en-US" altLang="en-US" sz="900" b="0" i="0" u="none" strike="noStrike" cap="none" normalizeH="0" baseline="0" dirty="0">
                <a:ln>
                  <a:noFill/>
                </a:ln>
                <a:solidFill>
                  <a:srgbClr val="0A0A0A"/>
                </a:solidFill>
                <a:effectLst/>
                <a:latin typeface="Aptos" panose="020B0004020202020204" pitchFamily="34" charset="0"/>
              </a:rPr>
              <a:t> Whenever possible, use one continuous piece of wire to style two branches of similar thickness that are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900" b="0" i="0" u="none" strike="noStrike" cap="none" normalizeH="0" baseline="0" dirty="0">
                <a:ln>
                  <a:noFill/>
                </a:ln>
                <a:solidFill>
                  <a:srgbClr val="0A0A0A"/>
                </a:solidFill>
                <a:effectLst/>
                <a:latin typeface="Aptos" panose="020B0004020202020204" pitchFamily="34" charset="0"/>
              </a:rPr>
              <a:t>close to each other. Wrap the wire around the trunk once or twice between them for stability.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9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900" b="1" i="0" u="none" strike="noStrike" cap="none" normalizeH="0" baseline="0" dirty="0">
                <a:ln>
                  <a:noFill/>
                </a:ln>
                <a:solidFill>
                  <a:srgbClr val="0A0A0A"/>
                </a:solidFill>
                <a:effectLst/>
                <a:latin typeface="Aptos" panose="020B0004020202020204" pitchFamily="34" charset="0"/>
              </a:rPr>
              <a:t>Apply the Wire:</a:t>
            </a:r>
            <a:endParaRPr lang="en-US" altLang="en-US" sz="900" dirty="0">
              <a:solidFill>
                <a:srgbClr val="0A0A0A"/>
              </a:solidFill>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900" b="0" i="0" u="none" strike="noStrike" cap="none" normalizeH="0" baseline="0" dirty="0">
                <a:ln>
                  <a:noFill/>
                </a:ln>
                <a:solidFill>
                  <a:srgbClr val="0A0A0A"/>
                </a:solidFill>
                <a:effectLst/>
                <a:latin typeface="Aptos" panose="020B0004020202020204" pitchFamily="34" charset="0"/>
              </a:rPr>
              <a:t>Work from the trunk outwards to the primary branches, and then to secondary ones.</a:t>
            </a:r>
            <a:endParaRPr lang="en-US" altLang="en-US" sz="900" dirty="0">
              <a:solidFill>
                <a:srgbClr val="0A0A0A"/>
              </a:solidFill>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lang="en-GB" sz="900" dirty="0">
                <a:latin typeface="Aptos" panose="020B0004020202020204" pitchFamily="34" charset="0"/>
              </a:rPr>
              <a:t>Wrap the wire at a consistent </a:t>
            </a:r>
            <a:r>
              <a:rPr lang="en-GB" sz="900" b="1" dirty="0">
                <a:latin typeface="Aptos" panose="020B0004020202020204" pitchFamily="34" charset="0"/>
              </a:rPr>
              <a:t>45-degree angle</a:t>
            </a:r>
            <a:r>
              <a:rPr lang="en-GB" sz="900" dirty="0">
                <a:latin typeface="Aptos" panose="020B0004020202020204" pitchFamily="34" charset="0"/>
              </a:rPr>
              <a:t> along the branch. This angle provides the best holding power </a:t>
            </a:r>
          </a:p>
          <a:p>
            <a:pPr marL="0" marR="0" lvl="0" indent="0" algn="l" defTabSz="914400" rtl="0" eaLnBrk="0" fontAlgn="base" latinLnBrk="0" hangingPunct="0">
              <a:lnSpc>
                <a:spcPct val="100000"/>
              </a:lnSpc>
              <a:spcBef>
                <a:spcPct val="0"/>
              </a:spcBef>
              <a:spcAft>
                <a:spcPct val="0"/>
              </a:spcAft>
              <a:buClrTx/>
              <a:buSzTx/>
              <a:buNone/>
              <a:tabLst/>
            </a:pPr>
            <a:r>
              <a:rPr lang="en-GB" sz="900" dirty="0">
                <a:latin typeface="Aptos" panose="020B0004020202020204" pitchFamily="34" charset="0"/>
              </a:rPr>
              <a:t>while allowing the tree to grow.</a:t>
            </a:r>
          </a:p>
          <a:p>
            <a:pPr marL="0" marR="0" lvl="0" indent="0" algn="l" defTabSz="914400" rtl="0" eaLnBrk="0" fontAlgn="base" latinLnBrk="0" hangingPunct="0">
              <a:lnSpc>
                <a:spcPct val="100000"/>
              </a:lnSpc>
              <a:spcBef>
                <a:spcPct val="0"/>
              </a:spcBef>
              <a:spcAft>
                <a:spcPct val="0"/>
              </a:spcAft>
              <a:buClrTx/>
              <a:buSzTx/>
              <a:buNone/>
              <a:tabLst/>
            </a:pPr>
            <a:r>
              <a:rPr lang="en-GB" sz="900" dirty="0">
                <a:latin typeface="Aptos" panose="020B0004020202020204" pitchFamily="34" charset="0"/>
              </a:rPr>
              <a:t>Wrap the wire snugly but without excessive pressure, ensuring you can still potentially pass a sheet of paper between </a:t>
            </a:r>
          </a:p>
          <a:p>
            <a:pPr marL="0" marR="0" lvl="0" indent="0" algn="l" defTabSz="914400" rtl="0" eaLnBrk="0" fontAlgn="base" latinLnBrk="0" hangingPunct="0">
              <a:lnSpc>
                <a:spcPct val="100000"/>
              </a:lnSpc>
              <a:spcBef>
                <a:spcPct val="0"/>
              </a:spcBef>
              <a:spcAft>
                <a:spcPct val="0"/>
              </a:spcAft>
              <a:buClrTx/>
              <a:buSzTx/>
              <a:buNone/>
              <a:tabLst/>
            </a:pPr>
            <a:r>
              <a:rPr lang="en-GB" sz="900" dirty="0">
                <a:latin typeface="Aptos" panose="020B0004020202020204" pitchFamily="34" charset="0"/>
              </a:rPr>
              <a:t>the wire and the bark. Avoid crossing wires.</a:t>
            </a:r>
          </a:p>
          <a:p>
            <a:r>
              <a:rPr lang="en-GB" sz="900" b="1" dirty="0">
                <a:latin typeface="Aptos" panose="020B0004020202020204" pitchFamily="34" charset="0"/>
              </a:rPr>
              <a:t>Shape the Branches:</a:t>
            </a:r>
            <a:endParaRPr lang="en-GB" sz="900" dirty="0">
              <a:latin typeface="Aptos" panose="020B0004020202020204" pitchFamily="34" charset="0"/>
            </a:endParaRPr>
          </a:p>
          <a:p>
            <a:pPr lvl="1"/>
            <a:r>
              <a:rPr lang="en-GB" sz="900" dirty="0">
                <a:latin typeface="Aptos" panose="020B0004020202020204" pitchFamily="34" charset="0"/>
              </a:rPr>
              <a:t>Once the branch is wired, gently bend it into the desired position.</a:t>
            </a:r>
          </a:p>
          <a:p>
            <a:pPr lvl="1"/>
            <a:r>
              <a:rPr lang="en-GB" sz="900" dirty="0">
                <a:latin typeface="Aptos" panose="020B0004020202020204" pitchFamily="34" charset="0"/>
              </a:rPr>
              <a:t>Use your fingers and thumbs to support the outside of the curve, applying force from the inside of the bend </a:t>
            </a:r>
          </a:p>
          <a:p>
            <a:pPr marL="274320" lvl="1" indent="0">
              <a:buNone/>
            </a:pPr>
            <a:r>
              <a:rPr lang="en-GB" sz="900" dirty="0">
                <a:latin typeface="Aptos" panose="020B0004020202020204" pitchFamily="34" charset="0"/>
              </a:rPr>
              <a:t>to minimize the risk of splitting.</a:t>
            </a:r>
          </a:p>
          <a:p>
            <a:pPr lvl="1"/>
            <a:r>
              <a:rPr lang="en-GB" sz="900" dirty="0">
                <a:latin typeface="Aptos" panose="020B0004020202020204" pitchFamily="34" charset="0"/>
              </a:rPr>
              <a:t>Add natural-looking movement and subtle bends to straight sections.</a:t>
            </a:r>
          </a:p>
          <a:p>
            <a:r>
              <a:rPr lang="en-GB" sz="900" b="1" dirty="0">
                <a:latin typeface="Aptos" panose="020B0004020202020204" pitchFamily="34" charset="0"/>
              </a:rPr>
              <a:t>Monitor and Remove:</a:t>
            </a:r>
            <a:r>
              <a:rPr lang="en-GB" sz="900" dirty="0">
                <a:latin typeface="Aptos" panose="020B0004020202020204" pitchFamily="34" charset="0"/>
              </a:rPr>
              <a:t> Check the tree every 4-6 weeks, especially during the growing season, to ensure the wire</a:t>
            </a:r>
          </a:p>
          <a:p>
            <a:pPr marL="0" indent="0">
              <a:buNone/>
            </a:pPr>
            <a:r>
              <a:rPr lang="en-GB" sz="900" dirty="0">
                <a:latin typeface="Aptos" panose="020B0004020202020204" pitchFamily="34" charset="0"/>
              </a:rPr>
              <a:t> does not cut into the bark.</a:t>
            </a:r>
          </a:p>
          <a:p>
            <a:r>
              <a:rPr lang="en-GB" sz="900" dirty="0">
                <a:latin typeface="Aptos" panose="020B0004020202020204" pitchFamily="34" charset="0"/>
              </a:rPr>
              <a:t>The wire should typically stay on for 2 to 6 months, or longer for slow-growing conifers, until the branch holds its new shape.</a:t>
            </a:r>
          </a:p>
          <a:p>
            <a:r>
              <a:rPr lang="en-GB" sz="900" dirty="0">
                <a:latin typeface="Aptos" panose="020B0004020202020204" pitchFamily="34" charset="0"/>
              </a:rPr>
              <a:t>Always cut the wire off carefully with wire cutters; do not try to unwind it, which can damage the branch and new growth. </a:t>
            </a:r>
          </a:p>
          <a:p>
            <a:pPr marL="0" indent="0">
              <a:buNone/>
            </a:pPr>
            <a:br>
              <a:rPr lang="en-GB" sz="900" dirty="0">
                <a:latin typeface="Aptos" panose="020B0004020202020204" pitchFamily="34" charset="0"/>
              </a:rPr>
            </a:br>
            <a:endParaRPr kumimoji="0" lang="en-US" altLang="en-US" sz="9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099" name="Picture 3" descr="No photo description available.">
            <a:extLst>
              <a:ext uri="{FF2B5EF4-FFF2-40B4-BE49-F238E27FC236}">
                <a16:creationId xmlns:a16="http://schemas.microsoft.com/office/drawing/2014/main" id="{C3E23918-D31F-0335-8277-07878B9FB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153" y="442186"/>
            <a:ext cx="4819650" cy="5619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06F03D2-B71A-8148-292E-901B50BD4566}"/>
              </a:ext>
            </a:extLst>
          </p:cNvPr>
          <p:cNvPicPr>
            <a:picLocks noChangeAspect="1"/>
          </p:cNvPicPr>
          <p:nvPr/>
        </p:nvPicPr>
        <p:blipFill>
          <a:blip r:embed="rId3"/>
          <a:stretch>
            <a:fillRect/>
          </a:stretch>
        </p:blipFill>
        <p:spPr>
          <a:xfrm>
            <a:off x="11299371" y="5940199"/>
            <a:ext cx="809625" cy="827860"/>
          </a:xfrm>
          <a:prstGeom prst="rect">
            <a:avLst/>
          </a:prstGeom>
        </p:spPr>
      </p:pic>
    </p:spTree>
    <p:extLst>
      <p:ext uri="{BB962C8B-B14F-4D97-AF65-F5344CB8AC3E}">
        <p14:creationId xmlns:p14="http://schemas.microsoft.com/office/powerpoint/2010/main" val="3261960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1B5208-953E-64CD-E7E6-5C360638D4B8}"/>
            </a:ext>
          </a:extLst>
        </p:cNvPr>
        <p:cNvGrpSpPr/>
        <p:nvPr/>
      </p:nvGrpSpPr>
      <p:grpSpPr>
        <a:xfrm>
          <a:off x="0" y="0"/>
          <a:ext cx="0" cy="0"/>
          <a:chOff x="0" y="0"/>
          <a:chExt cx="0" cy="0"/>
        </a:xfrm>
      </p:grpSpPr>
      <p:sp>
        <p:nvSpPr>
          <p:cNvPr id="3085" name="Rectangle 3084">
            <a:extLst>
              <a:ext uri="{FF2B5EF4-FFF2-40B4-BE49-F238E27FC236}">
                <a16:creationId xmlns:a16="http://schemas.microsoft.com/office/drawing/2014/main" id="{A4969110-91B1-C529-FA22-004871D3E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A3844C-EA7C-CFC9-2517-FFDDA2ADB14B}"/>
              </a:ext>
            </a:extLst>
          </p:cNvPr>
          <p:cNvSpPr>
            <a:spLocks noGrp="1"/>
          </p:cNvSpPr>
          <p:nvPr>
            <p:ph type="title"/>
          </p:nvPr>
        </p:nvSpPr>
        <p:spPr>
          <a:xfrm>
            <a:off x="4810621" y="48481"/>
            <a:ext cx="6730277" cy="1609344"/>
          </a:xfrm>
          <a:ln>
            <a:noFill/>
          </a:ln>
        </p:spPr>
        <p:txBody>
          <a:bodyPr>
            <a:normAutofit/>
          </a:bodyPr>
          <a:lstStyle/>
          <a:p>
            <a:r>
              <a:rPr lang="en-GB" dirty="0"/>
              <a:t>bonsai Tools for beginners</a:t>
            </a:r>
          </a:p>
        </p:txBody>
      </p:sp>
      <p:sp>
        <p:nvSpPr>
          <p:cNvPr id="4" name="Rectangle 1">
            <a:extLst>
              <a:ext uri="{FF2B5EF4-FFF2-40B4-BE49-F238E27FC236}">
                <a16:creationId xmlns:a16="http://schemas.microsoft.com/office/drawing/2014/main" id="{A797907A-0A15-0B44-9B8D-7335C8522D3F}"/>
              </a:ext>
            </a:extLst>
          </p:cNvPr>
          <p:cNvSpPr>
            <a:spLocks noGrp="1" noChangeArrowheads="1"/>
          </p:cNvSpPr>
          <p:nvPr>
            <p:ph idx="1"/>
          </p:nvPr>
        </p:nvSpPr>
        <p:spPr bwMode="auto">
          <a:xfrm>
            <a:off x="4970109" y="2121408"/>
            <a:ext cx="6730276" cy="40507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92046" rIns="0" bIns="92046"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dirty="0">
              <a:ln>
                <a:noFill/>
              </a:ln>
              <a:effectLst/>
              <a:latin typeface="Google Sans"/>
            </a:endParaRP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dirty="0">
              <a:ln>
                <a:noFill/>
              </a:ln>
              <a:effectLst/>
              <a:latin typeface="Arial" panose="020B0604020202020204" pitchFamily="34" charset="0"/>
            </a:endParaRPr>
          </a:p>
        </p:txBody>
      </p:sp>
      <p:grpSp>
        <p:nvGrpSpPr>
          <p:cNvPr id="3087" name="Group 3086">
            <a:extLst>
              <a:ext uri="{FF2B5EF4-FFF2-40B4-BE49-F238E27FC236}">
                <a16:creationId xmlns:a16="http://schemas.microsoft.com/office/drawing/2014/main" id="{5A99E799-83CD-ACFD-532A-B19194D897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088" name="Oval 3087">
              <a:extLst>
                <a:ext uri="{FF2B5EF4-FFF2-40B4-BE49-F238E27FC236}">
                  <a16:creationId xmlns:a16="http://schemas.microsoft.com/office/drawing/2014/main" id="{E39D5161-DAFF-44A0-FDA5-DDDC89407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89" name="Oval 3088">
              <a:extLst>
                <a:ext uri="{FF2B5EF4-FFF2-40B4-BE49-F238E27FC236}">
                  <a16:creationId xmlns:a16="http://schemas.microsoft.com/office/drawing/2014/main" id="{2A8CD755-3F48-04D2-8F67-6A5571875A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Picture 6">
            <a:extLst>
              <a:ext uri="{FF2B5EF4-FFF2-40B4-BE49-F238E27FC236}">
                <a16:creationId xmlns:a16="http://schemas.microsoft.com/office/drawing/2014/main" id="{782B5F6C-01F4-C97A-E29C-0AA9689DDB85}"/>
              </a:ext>
            </a:extLst>
          </p:cNvPr>
          <p:cNvPicPr>
            <a:picLocks noChangeAspect="1"/>
          </p:cNvPicPr>
          <p:nvPr/>
        </p:nvPicPr>
        <p:blipFill>
          <a:blip r:embed="rId5"/>
          <a:stretch>
            <a:fillRect/>
          </a:stretch>
        </p:blipFill>
        <p:spPr>
          <a:xfrm>
            <a:off x="11352986" y="6172200"/>
            <a:ext cx="525982" cy="570558"/>
          </a:xfrm>
          <a:prstGeom prst="rect">
            <a:avLst/>
          </a:prstGeom>
        </p:spPr>
      </p:pic>
      <p:pic>
        <p:nvPicPr>
          <p:cNvPr id="5122" name="Picture 2" descr="M3) Bonsai Beginner Tool Set ...">
            <a:extLst>
              <a:ext uri="{FF2B5EF4-FFF2-40B4-BE49-F238E27FC236}">
                <a16:creationId xmlns:a16="http://schemas.microsoft.com/office/drawing/2014/main" id="{94C83E8F-E13A-AEEF-1EDF-C0195ED490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424" y="115242"/>
            <a:ext cx="3065717" cy="20400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onsai Tools for Beginners: 3 things ...">
            <a:extLst>
              <a:ext uri="{FF2B5EF4-FFF2-40B4-BE49-F238E27FC236}">
                <a16:creationId xmlns:a16="http://schemas.microsoft.com/office/drawing/2014/main" id="{BA822AD0-6A9E-1753-1C42-09E8987695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211" y="2295657"/>
            <a:ext cx="3832451" cy="247254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18 Piece Essentials Bonsai Tool Kit ...">
            <a:extLst>
              <a:ext uri="{FF2B5EF4-FFF2-40B4-BE49-F238E27FC236}">
                <a16:creationId xmlns:a16="http://schemas.microsoft.com/office/drawing/2014/main" id="{EC92ADD7-4D14-45B7-8C76-829468698E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1957" y="4869497"/>
            <a:ext cx="2789530" cy="18732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C15EAEC0-9086-52D2-E766-FC617DB6961C}"/>
              </a:ext>
            </a:extLst>
          </p:cNvPr>
          <p:cNvSpPr>
            <a:spLocks noChangeArrowheads="1"/>
          </p:cNvSpPr>
          <p:nvPr/>
        </p:nvSpPr>
        <p:spPr bwMode="auto">
          <a:xfrm>
            <a:off x="4804872" y="1550850"/>
            <a:ext cx="7024859" cy="33713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2046" rIns="0" bIns="9204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A0A0A"/>
                </a:solidFill>
                <a:effectLst/>
                <a:latin typeface="Aptos" panose="020B0004020202020204" pitchFamily="34" charset="0"/>
              </a:rPr>
              <a:t>Beginners to bonsai need a few essential, specialized tools, including </a:t>
            </a:r>
            <a:r>
              <a:rPr kumimoji="0" lang="en-US" altLang="en-US" sz="900" b="1" i="0" u="none" strike="noStrike" cap="none" normalizeH="0" baseline="0" dirty="0">
                <a:ln>
                  <a:noFill/>
                </a:ln>
                <a:solidFill>
                  <a:srgbClr val="0A0A0A"/>
                </a:solidFill>
                <a:effectLst/>
                <a:latin typeface="Aptos" panose="020B0004020202020204" pitchFamily="34" charset="0"/>
              </a:rPr>
              <a:t>bonsai shears, concave cutters, and wire cutters</a:t>
            </a:r>
            <a:r>
              <a:rPr kumimoji="0" lang="en-US" altLang="en-US" sz="900" b="0" i="0" u="none" strike="noStrike" cap="none" normalizeH="0" baseline="0" dirty="0">
                <a:ln>
                  <a:noFill/>
                </a:ln>
                <a:solidFill>
                  <a:srgbClr val="0A0A0A"/>
                </a:solidFill>
                <a:effectLst/>
                <a:latin typeface="Aptos" panose="020B0004020202020204" pitchFamily="34" charset="0"/>
              </a:rPr>
              <a:t>, to ensure clean cuts that promote proper healing. While general gardening tools may seem sufficient, purpose-built bonsai tools are designed for the art's specific techniques.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A0A0A"/>
                </a:solidFill>
                <a:effectLst/>
                <a:latin typeface="Aptos" panose="020B0004020202020204" pitchFamily="34" charset="0"/>
              </a:rPr>
              <a:t>Essential Individual Tools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rgbClr val="0A0A0A"/>
                </a:solidFill>
                <a:effectLst/>
                <a:latin typeface="Aptos" panose="020B0004020202020204" pitchFamily="34" charset="0"/>
              </a:rPr>
              <a:t>Bonsai Shears</a:t>
            </a:r>
            <a:r>
              <a:rPr kumimoji="0" lang="en-US" altLang="en-US" sz="900" b="0" i="0" u="none" strike="noStrike" cap="none" normalizeH="0" baseline="0" dirty="0">
                <a:ln>
                  <a:noFill/>
                </a:ln>
                <a:solidFill>
                  <a:srgbClr val="0A0A0A"/>
                </a:solidFill>
                <a:effectLst/>
                <a:latin typeface="Aptos" panose="020B0004020202020204" pitchFamily="34" charset="0"/>
              </a:rPr>
              <a:t>: These are an all-purpose tool with long, slender handles and sharp, pointed blades, ideal for intricate tasks like precision trimming of leaves, shoots, and smaller branches. They are a fundamental tool that most growers use regularly.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rgbClr val="0A0A0A"/>
                </a:solidFill>
                <a:effectLst/>
                <a:latin typeface="Aptos" panose="020B0004020202020204" pitchFamily="34" charset="0"/>
              </a:rPr>
              <a:t>Concave Cutters</a:t>
            </a:r>
            <a:r>
              <a:rPr kumimoji="0" lang="en-US" altLang="en-US" sz="900" b="0" i="0" u="none" strike="noStrike" cap="none" normalizeH="0" baseline="0" dirty="0">
                <a:ln>
                  <a:noFill/>
                </a:ln>
                <a:solidFill>
                  <a:srgbClr val="0A0A0A"/>
                </a:solidFill>
                <a:effectLst/>
                <a:latin typeface="Aptos" panose="020B0004020202020204" pitchFamily="34" charset="0"/>
              </a:rPr>
              <a:t>: This specialized tool is crucial for removing branches without leaving an unsightly scar. The concave jaws scoop a small, V-shaped indentation that encourages the callus tissue to grow level with the bark, allowing the wound to heal flush with the trunk. An 8-inch size is often recommended for beginners.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a:ln>
                  <a:noFill/>
                </a:ln>
                <a:solidFill>
                  <a:srgbClr val="0A0A0A"/>
                </a:solidFill>
                <a:effectLst/>
                <a:latin typeface="Aptos" panose="020B0004020202020204" pitchFamily="34" charset="0"/>
              </a:rPr>
              <a:t>Bonsai Wire Cutters</a:t>
            </a:r>
            <a:r>
              <a:rPr kumimoji="0" lang="en-US" altLang="en-US" sz="900" b="0" i="0" u="none" strike="noStrike" cap="none" normalizeH="0" baseline="0" dirty="0">
                <a:ln>
                  <a:noFill/>
                </a:ln>
                <a:solidFill>
                  <a:srgbClr val="0A0A0A"/>
                </a:solidFill>
                <a:effectLst/>
                <a:latin typeface="Aptos" panose="020B0004020202020204" pitchFamily="34" charset="0"/>
              </a:rPr>
              <a:t>: These are designed with stubby, round jaws that allow you to cut training wire without damaging the tree's bark. Using regular household pliers or wire cutters can crush the bark and harm the tree.</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900" dirty="0">
              <a:solidFill>
                <a:srgbClr val="0A0A0A"/>
              </a:solidFill>
              <a:latin typeface="Aptos" panose="020B0004020202020204" pitchFamily="34" charset="0"/>
            </a:endParaRPr>
          </a:p>
          <a:p>
            <a:r>
              <a:rPr lang="en-GB" sz="900" b="1" dirty="0">
                <a:latin typeface="Aptos" panose="020B0004020202020204" pitchFamily="34" charset="0"/>
              </a:rPr>
              <a:t>Root Rake/Hook</a:t>
            </a:r>
            <a:r>
              <a:rPr lang="en-GB" sz="900" dirty="0">
                <a:latin typeface="Aptos" panose="020B0004020202020204" pitchFamily="34" charset="0"/>
              </a:rPr>
              <a:t>: An indispensable tool for repotting, a root rake (often with two or three prongs and sometimes a spatula on the end) helps to gently tease out and detangle roots and clear away old soil.</a:t>
            </a:r>
          </a:p>
          <a:p>
            <a:r>
              <a:rPr lang="en-GB" sz="900" b="1" dirty="0">
                <a:latin typeface="Aptos" panose="020B0004020202020204" pitchFamily="34" charset="0"/>
              </a:rPr>
              <a:t>Tweezers with Spatula</a:t>
            </a:r>
            <a:r>
              <a:rPr lang="en-GB" sz="900" dirty="0">
                <a:latin typeface="Aptos" panose="020B0004020202020204" pitchFamily="34" charset="0"/>
              </a:rPr>
              <a:t>: A long pair of tweezers is useful for plucking spent needles or weeds, while the spatula end can help tamp down soil or apply cut paste.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rgbClr val="0A0A0A"/>
              </a:solidFill>
              <a:effectLst/>
              <a:latin typeface="Aptos" panose="020B00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30" name="Picture 10" descr="3 Essential Bonsai Tools For Beginners ...">
            <a:extLst>
              <a:ext uri="{FF2B5EF4-FFF2-40B4-BE49-F238E27FC236}">
                <a16:creationId xmlns:a16="http://schemas.microsoft.com/office/drawing/2014/main" id="{407CBE09-9F80-3968-7EEE-5BB1023027A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763" y="4425043"/>
            <a:ext cx="2767013" cy="2277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885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Rectangle 1042">
            <a:extLst>
              <a:ext uri="{FF2B5EF4-FFF2-40B4-BE49-F238E27FC236}">
                <a16:creationId xmlns:a16="http://schemas.microsoft.com/office/drawing/2014/main" id="{E3483BB6-D753-4BF4-B26D-24E14C687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720+ Bonsai Tree Silhouette Stock ...">
            <a:extLst>
              <a:ext uri="{FF2B5EF4-FFF2-40B4-BE49-F238E27FC236}">
                <a16:creationId xmlns:a16="http://schemas.microsoft.com/office/drawing/2014/main" id="{6ABB71B4-1A1C-6D67-FF2F-F86D9E97539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1761541"/>
            <a:ext cx="3722101" cy="3345179"/>
          </a:xfrm>
          <a:prstGeom prst="rect">
            <a:avLst/>
          </a:prstGeom>
          <a:solidFill>
            <a:srgbClr val="FFFFFF">
              <a:shade val="85000"/>
            </a:srgbClr>
          </a:solidFill>
          <a:scene3d>
            <a:camera prst="perspectiveContrastingLeftFacing">
              <a:rot lat="540000" lon="2100000" rev="0"/>
            </a:camera>
            <a:lightRig rig="soft" dir="t"/>
          </a:scene3d>
          <a:sp3d contourW="12700" prstMaterial="matte">
            <a:bevelT w="63500" h="50800"/>
            <a:contourClr>
              <a:srgbClr val="C0C0C0"/>
            </a:contourClr>
          </a:sp3d>
        </p:spPr>
      </p:pic>
      <p:sp>
        <p:nvSpPr>
          <p:cNvPr id="1038" name="Rectangle 2">
            <a:extLst>
              <a:ext uri="{FF2B5EF4-FFF2-40B4-BE49-F238E27FC236}">
                <a16:creationId xmlns:a16="http://schemas.microsoft.com/office/drawing/2014/main" id="{7466077E-2F9D-2204-D29B-9484E55AB1BC}"/>
              </a:ext>
            </a:extLst>
          </p:cNvPr>
          <p:cNvSpPr>
            <a:spLocks noGrp="1" noChangeArrowheads="1"/>
          </p:cNvSpPr>
          <p:nvPr>
            <p:ph idx="1"/>
          </p:nvPr>
        </p:nvSpPr>
        <p:spPr bwMode="auto">
          <a:xfrm>
            <a:off x="4970109" y="2121408"/>
            <a:ext cx="6730276" cy="40507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92046" rIns="0" bIns="92046" numCol="1"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kumimoji="0" lang="en-US" altLang="en-US" sz="1000" b="1" i="0" u="none" strike="noStrike" cap="none" normalizeH="0" baseline="0" dirty="0">
                <a:ln>
                  <a:noFill/>
                </a:ln>
                <a:effectLst/>
                <a:latin typeface="Aptos" panose="020B0004020202020204" pitchFamily="34" charset="0"/>
                <a:cs typeface="Arial" panose="020B0604020202020204" pitchFamily="34" charset="0"/>
              </a:rPr>
              <a:t>Key Concepts</a:t>
            </a:r>
          </a:p>
          <a:p>
            <a:pPr marL="0" marR="0" lvl="0" indent="0" defTabSz="914400" rtl="0" eaLnBrk="0" fontAlgn="base" latinLnBrk="0" hangingPunct="0">
              <a:spcBef>
                <a:spcPct val="0"/>
              </a:spcBef>
              <a:spcAft>
                <a:spcPts val="600"/>
              </a:spcAft>
              <a:buClrTx/>
              <a:buSzTx/>
              <a:buFontTx/>
              <a:buNone/>
              <a:tabLst/>
            </a:pPr>
            <a:endParaRPr kumimoji="0" lang="en-US" altLang="en-US" sz="1000" b="0" i="0" u="none" strike="noStrike" cap="none" normalizeH="0" baseline="0" dirty="0">
              <a:ln>
                <a:noFill/>
              </a:ln>
              <a:effectLst/>
              <a:latin typeface="Aptos" panose="020B00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000" b="1" i="0" u="none" strike="noStrike" cap="none" normalizeH="0" baseline="0" dirty="0">
                <a:ln>
                  <a:noFill/>
                </a:ln>
                <a:effectLst/>
                <a:latin typeface="Aptos" panose="020B0004020202020204" pitchFamily="34" charset="0"/>
                <a:cs typeface="Arial" panose="020B0604020202020204" pitchFamily="34" charset="0"/>
              </a:rPr>
              <a:t>Not a specific species:</a:t>
            </a:r>
            <a:r>
              <a:rPr kumimoji="0" lang="en-US" altLang="en-US" sz="1000" b="0" i="0" u="none" strike="noStrike" cap="none" normalizeH="0" baseline="0" dirty="0">
                <a:ln>
                  <a:noFill/>
                </a:ln>
                <a:effectLst/>
                <a:latin typeface="Aptos" panose="020B0004020202020204" pitchFamily="34" charset="0"/>
                <a:cs typeface="Arial" panose="020B0604020202020204" pitchFamily="34" charset="0"/>
              </a:rPr>
              <a:t> A common misconception is that bonsai is a type of genetically dwarfed tree. Nearly any perennial woody-stemmed tree or shrub species </a:t>
            </a:r>
          </a:p>
          <a:p>
            <a:pPr marL="0" marR="0" lvl="0" indent="0" defTabSz="914400" rtl="0" eaLnBrk="0" fontAlgn="base" latinLnBrk="0" hangingPunct="0">
              <a:spcBef>
                <a:spcPct val="0"/>
              </a:spcBef>
              <a:spcAft>
                <a:spcPts val="600"/>
              </a:spcAft>
              <a:buClrTx/>
              <a:buSzTx/>
              <a:buNone/>
              <a:tabLst/>
            </a:pPr>
            <a:r>
              <a:rPr kumimoji="0" lang="en-US" altLang="en-US" sz="1000" b="0" i="0" u="none" strike="noStrike" cap="none" normalizeH="0" baseline="0" dirty="0">
                <a:ln>
                  <a:noFill/>
                </a:ln>
                <a:effectLst/>
                <a:latin typeface="Aptos" panose="020B0004020202020204" pitchFamily="34" charset="0"/>
                <a:cs typeface="Arial" panose="020B0604020202020204" pitchFamily="34" charset="0"/>
              </a:rPr>
              <a:t>can be used to create a bonsai.</a:t>
            </a:r>
          </a:p>
          <a:p>
            <a:pPr marL="0" marR="0" lvl="0" indent="0" defTabSz="914400" rtl="0" eaLnBrk="0" fontAlgn="base" latinLnBrk="0" hangingPunct="0">
              <a:spcBef>
                <a:spcPct val="0"/>
              </a:spcBef>
              <a:spcAft>
                <a:spcPts val="600"/>
              </a:spcAft>
              <a:buClrTx/>
              <a:buSzTx/>
              <a:buNone/>
              <a:tabLst/>
            </a:pPr>
            <a:endParaRPr kumimoji="0" lang="en-US" altLang="en-US" sz="1000" b="0" i="0" u="none" strike="noStrike" cap="none" normalizeH="0" baseline="0" dirty="0">
              <a:ln>
                <a:noFill/>
              </a:ln>
              <a:effectLst/>
              <a:latin typeface="Aptos" panose="020B00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000" b="1" i="0" u="none" strike="noStrike" cap="none" normalizeH="0" baseline="0" dirty="0">
                <a:ln>
                  <a:noFill/>
                </a:ln>
                <a:effectLst/>
                <a:latin typeface="Aptos" panose="020B0004020202020204" pitchFamily="34" charset="0"/>
                <a:cs typeface="Arial" panose="020B0604020202020204" pitchFamily="34" charset="0"/>
              </a:rPr>
              <a:t>Art form:</a:t>
            </a:r>
            <a:r>
              <a:rPr kumimoji="0" lang="en-US" altLang="en-US" sz="1000" b="0" i="0" u="none" strike="noStrike" cap="none" normalizeH="0" baseline="0" dirty="0">
                <a:ln>
                  <a:noFill/>
                </a:ln>
                <a:effectLst/>
                <a:latin typeface="Aptos" panose="020B0004020202020204" pitchFamily="34" charset="0"/>
                <a:cs typeface="Arial" panose="020B0604020202020204" pitchFamily="34" charset="0"/>
              </a:rPr>
              <a:t> The goal of bonsai is not just to keep a plant small, but to apply artistic design and horticultural techniques to evoke the essence and appearance of a full-sized, often old and weathered, tree in a natural landscape.</a:t>
            </a:r>
          </a:p>
          <a:p>
            <a:pPr marL="0" marR="0" lvl="0" indent="0" defTabSz="914400" rtl="0" eaLnBrk="0" fontAlgn="base" latinLnBrk="0" hangingPunct="0">
              <a:spcBef>
                <a:spcPct val="0"/>
              </a:spcBef>
              <a:spcAft>
                <a:spcPts val="600"/>
              </a:spcAft>
              <a:buClrTx/>
              <a:buSzTx/>
              <a:buNone/>
              <a:tabLst/>
            </a:pPr>
            <a:endParaRPr kumimoji="0" lang="en-US" altLang="en-US" sz="1000" b="0" i="0" u="none" strike="noStrike" cap="none" normalizeH="0" baseline="0" dirty="0">
              <a:ln>
                <a:noFill/>
              </a:ln>
              <a:effectLst/>
              <a:latin typeface="Aptos" panose="020B00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000" b="1" i="0" u="none" strike="noStrike" cap="none" normalizeH="0" baseline="0" dirty="0">
                <a:ln>
                  <a:noFill/>
                </a:ln>
                <a:effectLst/>
                <a:latin typeface="Aptos" panose="020B0004020202020204" pitchFamily="34" charset="0"/>
                <a:cs typeface="Arial" panose="020B0604020202020204" pitchFamily="34" charset="0"/>
              </a:rPr>
              <a:t>Techniques:</a:t>
            </a:r>
            <a:r>
              <a:rPr kumimoji="0" lang="en-US" altLang="en-US" sz="1000" b="0" i="0" u="none" strike="noStrike" cap="none" normalizeH="0" baseline="0" dirty="0">
                <a:ln>
                  <a:noFill/>
                </a:ln>
                <a:effectLst/>
                <a:latin typeface="Aptos" panose="020B0004020202020204" pitchFamily="34" charset="0"/>
                <a:cs typeface="Arial" panose="020B0604020202020204" pitchFamily="34" charset="0"/>
              </a:rPr>
              <a:t> The miniature size and mature appearance are achieved through careful and ongoing practices, including:</a:t>
            </a:r>
          </a:p>
          <a:p>
            <a:pPr marL="0" marR="0" lvl="0" indent="0" defTabSz="914400" rtl="0" eaLnBrk="0" fontAlgn="base" latinLnBrk="0" hangingPunct="0">
              <a:spcBef>
                <a:spcPct val="0"/>
              </a:spcBef>
              <a:spcAft>
                <a:spcPts val="600"/>
              </a:spcAft>
              <a:buClrTx/>
              <a:buSzTx/>
              <a:buFontTx/>
              <a:buChar char="•"/>
              <a:tabLst/>
            </a:pPr>
            <a:endParaRPr lang="en-US" altLang="en-US" sz="1000" dirty="0">
              <a:latin typeface="Aptos" panose="020B00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000" b="1" i="0" u="none" strike="noStrike" cap="none" normalizeH="0" baseline="0" dirty="0">
                <a:ln>
                  <a:noFill/>
                </a:ln>
                <a:effectLst/>
                <a:latin typeface="Aptos" panose="020B0004020202020204" pitchFamily="34" charset="0"/>
                <a:cs typeface="Arial" panose="020B0604020202020204" pitchFamily="34" charset="0"/>
              </a:rPr>
              <a:t>Pruning:</a:t>
            </a:r>
            <a:r>
              <a:rPr kumimoji="0" lang="en-US" altLang="en-US" sz="1000" b="0" i="0" u="none" strike="noStrike" cap="none" normalizeH="0" baseline="0" dirty="0">
                <a:ln>
                  <a:noFill/>
                </a:ln>
                <a:effectLst/>
                <a:latin typeface="Aptos" panose="020B0004020202020204" pitchFamily="34" charset="0"/>
                <a:cs typeface="Arial" panose="020B0604020202020204" pitchFamily="34" charset="0"/>
              </a:rPr>
              <a:t> Selective cutting of branches, buds, and leaves to control growth and shape.</a:t>
            </a:r>
          </a:p>
          <a:p>
            <a:pPr marL="0" marR="0" lvl="0" indent="0" defTabSz="914400" rtl="0" eaLnBrk="0" fontAlgn="base" latinLnBrk="0" hangingPunct="0">
              <a:spcBef>
                <a:spcPct val="0"/>
              </a:spcBef>
              <a:spcAft>
                <a:spcPts val="600"/>
              </a:spcAft>
              <a:buClrTx/>
              <a:buSzTx/>
              <a:buFontTx/>
              <a:buChar char="•"/>
              <a:tabLst/>
            </a:pPr>
            <a:r>
              <a:rPr kumimoji="0" lang="en-US" altLang="en-US" sz="1000" b="1" i="0" u="none" strike="noStrike" cap="none" normalizeH="0" baseline="0" dirty="0">
                <a:ln>
                  <a:noFill/>
                </a:ln>
                <a:effectLst/>
                <a:latin typeface="Aptos" panose="020B0004020202020204" pitchFamily="34" charset="0"/>
                <a:cs typeface="Arial" panose="020B0604020202020204" pitchFamily="34" charset="0"/>
              </a:rPr>
              <a:t>Root reduction:</a:t>
            </a:r>
            <a:r>
              <a:rPr kumimoji="0" lang="en-US" altLang="en-US" sz="1000" b="0" i="0" u="none" strike="noStrike" cap="none" normalizeH="0" baseline="0" dirty="0">
                <a:ln>
                  <a:noFill/>
                </a:ln>
                <a:effectLst/>
                <a:latin typeface="Aptos" panose="020B0004020202020204" pitchFamily="34" charset="0"/>
                <a:cs typeface="Arial" panose="020B0604020202020204" pitchFamily="34" charset="0"/>
              </a:rPr>
              <a:t> Periodic root pruning to prevent the tree from becoming pot-bound and to manage overall size.</a:t>
            </a:r>
          </a:p>
          <a:p>
            <a:pPr marL="0" marR="0" lvl="0" indent="0" defTabSz="914400" rtl="0" eaLnBrk="0" fontAlgn="base" latinLnBrk="0" hangingPunct="0">
              <a:spcBef>
                <a:spcPct val="0"/>
              </a:spcBef>
              <a:spcAft>
                <a:spcPts val="600"/>
              </a:spcAft>
              <a:buClrTx/>
              <a:buSzTx/>
              <a:buFontTx/>
              <a:buChar char="•"/>
              <a:tabLst/>
            </a:pPr>
            <a:r>
              <a:rPr kumimoji="0" lang="en-US" altLang="en-US" sz="1000" b="1" i="0" u="none" strike="noStrike" cap="none" normalizeH="0" baseline="0" dirty="0">
                <a:ln>
                  <a:noFill/>
                </a:ln>
                <a:effectLst/>
                <a:latin typeface="Aptos" panose="020B0004020202020204" pitchFamily="34" charset="0"/>
                <a:cs typeface="Arial" panose="020B0604020202020204" pitchFamily="34" charset="0"/>
              </a:rPr>
              <a:t>Wiring:</a:t>
            </a:r>
            <a:r>
              <a:rPr kumimoji="0" lang="en-US" altLang="en-US" sz="1000" b="0" i="0" u="none" strike="noStrike" cap="none" normalizeH="0" baseline="0" dirty="0">
                <a:ln>
                  <a:noFill/>
                </a:ln>
                <a:effectLst/>
                <a:latin typeface="Aptos" panose="020B0004020202020204" pitchFamily="34" charset="0"/>
                <a:cs typeface="Arial" panose="020B0604020202020204" pitchFamily="34" charset="0"/>
              </a:rPr>
              <a:t> Using wire to gently coerce branches and the trunk into specific artistic shapes and directions.</a:t>
            </a:r>
            <a:endParaRPr lang="en-US" altLang="en-US" sz="1000" dirty="0">
              <a:latin typeface="Aptos" panose="020B00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endParaRPr lang="en-US" sz="1000" b="1" dirty="0">
              <a:latin typeface="Aptos" panose="020B00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FontTx/>
              <a:buChar char="•"/>
              <a:tabLst/>
            </a:pPr>
            <a:r>
              <a:rPr lang="en-GB" sz="1000" b="1" dirty="0">
                <a:latin typeface="Aptos" panose="020B0004020202020204" pitchFamily="34" charset="0"/>
              </a:rPr>
              <a:t>Repotting:</a:t>
            </a:r>
            <a:r>
              <a:rPr lang="en-GB" sz="1000" dirty="0">
                <a:latin typeface="Aptos" panose="020B0004020202020204" pitchFamily="34" charset="0"/>
              </a:rPr>
              <a:t> Moving the tree into a small, often shallow, pot that complements its form.</a:t>
            </a:r>
          </a:p>
          <a:p>
            <a:pPr marL="0" marR="0" lvl="0" indent="0" defTabSz="914400" rtl="0" eaLnBrk="0" fontAlgn="base" latinLnBrk="0" hangingPunct="0">
              <a:spcBef>
                <a:spcPct val="0"/>
              </a:spcBef>
              <a:spcAft>
                <a:spcPts val="600"/>
              </a:spcAft>
              <a:buClrTx/>
              <a:buSzTx/>
              <a:buFontTx/>
              <a:buChar char="•"/>
              <a:tabLst/>
            </a:pPr>
            <a:endParaRPr lang="en-GB" sz="1000" dirty="0">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lang="en-GB" sz="1000" b="1" dirty="0">
                <a:latin typeface="Aptos" panose="020B0004020202020204" pitchFamily="34" charset="0"/>
              </a:rPr>
              <a:t>Defoliation:</a:t>
            </a:r>
            <a:r>
              <a:rPr lang="en-GB" sz="1000" dirty="0">
                <a:latin typeface="Aptos" panose="020B0004020202020204" pitchFamily="34" charset="0"/>
              </a:rPr>
              <a:t> The temporary removal of leaves to encourage smaller new growth.</a:t>
            </a:r>
          </a:p>
          <a:p>
            <a:pPr marL="0" marR="0" lvl="0" indent="0" defTabSz="914400" rtl="0" eaLnBrk="0" fontAlgn="base" latinLnBrk="0" hangingPunct="0">
              <a:spcBef>
                <a:spcPct val="0"/>
              </a:spcBef>
              <a:spcAft>
                <a:spcPts val="600"/>
              </a:spcAft>
              <a:buClrTx/>
              <a:buSzTx/>
              <a:buFontTx/>
              <a:buChar char="•"/>
              <a:tabLst/>
            </a:pPr>
            <a:endParaRPr kumimoji="0" lang="en-US" altLang="en-US" sz="10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endParaRPr kumimoji="0" lang="en-US" altLang="en-US" sz="1000" b="0" i="0" u="none" strike="noStrike" cap="none" normalizeH="0" baseline="0" dirty="0">
              <a:ln>
                <a:noFill/>
              </a:ln>
              <a:effectLst/>
              <a:latin typeface="Arial" panose="020B0604020202020204" pitchFamily="34" charset="0"/>
            </a:endParaRPr>
          </a:p>
        </p:txBody>
      </p:sp>
      <p:grpSp>
        <p:nvGrpSpPr>
          <p:cNvPr id="1045" name="Group 1044">
            <a:extLst>
              <a:ext uri="{FF2B5EF4-FFF2-40B4-BE49-F238E27FC236}">
                <a16:creationId xmlns:a16="http://schemas.microsoft.com/office/drawing/2014/main" id="{72A6F04C-B611-488A-95F7-F981F49DF6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46" name="Oval 1045">
              <a:extLst>
                <a:ext uri="{FF2B5EF4-FFF2-40B4-BE49-F238E27FC236}">
                  <a16:creationId xmlns:a16="http://schemas.microsoft.com/office/drawing/2014/main" id="{2F5A6190-9051-4C11-BA58-E6F8BA2C08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7" name="Oval 1046">
              <a:extLst>
                <a:ext uri="{FF2B5EF4-FFF2-40B4-BE49-F238E27FC236}">
                  <a16:creationId xmlns:a16="http://schemas.microsoft.com/office/drawing/2014/main" id="{0FC735EE-9A13-4F43-BA41-AF9793C02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Picture 6" descr="A logo with a tree in it&#10;&#10;AI-generated content may be incorrect.">
            <a:extLst>
              <a:ext uri="{FF2B5EF4-FFF2-40B4-BE49-F238E27FC236}">
                <a16:creationId xmlns:a16="http://schemas.microsoft.com/office/drawing/2014/main" id="{BBBEBEE2-5246-3683-6EA5-408B47137940}"/>
              </a:ext>
            </a:extLst>
          </p:cNvPr>
          <p:cNvPicPr>
            <a:picLocks noChangeAspect="1"/>
          </p:cNvPicPr>
          <p:nvPr/>
        </p:nvPicPr>
        <p:blipFill>
          <a:blip r:embed="rId6"/>
          <a:stretch>
            <a:fillRect/>
          </a:stretch>
        </p:blipFill>
        <p:spPr>
          <a:xfrm>
            <a:off x="11055178" y="5865469"/>
            <a:ext cx="823785" cy="831893"/>
          </a:xfrm>
          <a:prstGeom prst="rect">
            <a:avLst/>
          </a:prstGeom>
        </p:spPr>
      </p:pic>
    </p:spTree>
    <p:extLst>
      <p:ext uri="{BB962C8B-B14F-4D97-AF65-F5344CB8AC3E}">
        <p14:creationId xmlns:p14="http://schemas.microsoft.com/office/powerpoint/2010/main" val="238457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2D98FB12-E30B-9239-3FDC-EEAC5BE36E04}"/>
              </a:ext>
            </a:extLst>
          </p:cNvPr>
          <p:cNvSpPr>
            <a:spLocks noGrp="1"/>
          </p:cNvSpPr>
          <p:nvPr>
            <p:ph idx="1"/>
          </p:nvPr>
        </p:nvSpPr>
        <p:spPr>
          <a:xfrm>
            <a:off x="1069848" y="2320412"/>
            <a:ext cx="10058400" cy="3851787"/>
          </a:xfrm>
        </p:spPr>
        <p:txBody>
          <a:bodyPr>
            <a:normAutofit/>
          </a:bodyPr>
          <a:lstStyle/>
          <a:p>
            <a:pPr marL="0" lvl="0" indent="0" eaLnBrk="0" fontAlgn="base" hangingPunct="0">
              <a:spcBef>
                <a:spcPct val="0"/>
              </a:spcBef>
              <a:spcAft>
                <a:spcPts val="600"/>
              </a:spcAft>
              <a:buClrTx/>
              <a:buSzTx/>
              <a:buNone/>
            </a:pPr>
            <a:r>
              <a:rPr lang="en-US" altLang="en-US" sz="1600" dirty="0">
                <a:latin typeface="Aptos" panose="020B0004020202020204" pitchFamily="34" charset="0"/>
              </a:rPr>
              <a:t>Bonsai is deeply rooted in Zen Buddhism and Japanese culture, where it is associated with a number of positive </a:t>
            </a:r>
          </a:p>
          <a:p>
            <a:pPr marL="0" lvl="0" indent="0" eaLnBrk="0" fontAlgn="base" hangingPunct="0">
              <a:spcBef>
                <a:spcPct val="0"/>
              </a:spcBef>
              <a:spcAft>
                <a:spcPts val="600"/>
              </a:spcAft>
              <a:buClrTx/>
              <a:buSzTx/>
              <a:buNone/>
            </a:pPr>
            <a:r>
              <a:rPr lang="en-US" altLang="en-US" sz="1600" dirty="0">
                <a:latin typeface="Aptos" panose="020B0004020202020204" pitchFamily="34" charset="0"/>
              </a:rPr>
              <a:t>traits and symbols: </a:t>
            </a:r>
          </a:p>
          <a:p>
            <a:pPr marL="0" lvl="0" indent="0" eaLnBrk="0" fontAlgn="base" hangingPunct="0">
              <a:spcBef>
                <a:spcPct val="0"/>
              </a:spcBef>
              <a:spcAft>
                <a:spcPts val="600"/>
              </a:spcAft>
              <a:buClrTx/>
              <a:buSzTx/>
              <a:buNone/>
            </a:pPr>
            <a:endParaRPr lang="en-US" altLang="en-US" sz="1600" dirty="0">
              <a:latin typeface="Aptos" panose="020B0004020202020204" pitchFamily="34" charset="0"/>
            </a:endParaRPr>
          </a:p>
          <a:p>
            <a:pPr marL="0" lvl="0" indent="0" eaLnBrk="0" fontAlgn="base" hangingPunct="0">
              <a:spcBef>
                <a:spcPct val="0"/>
              </a:spcBef>
              <a:spcAft>
                <a:spcPts val="600"/>
              </a:spcAft>
              <a:buClrTx/>
              <a:buSzTx/>
              <a:buFontTx/>
              <a:buChar char="•"/>
            </a:pPr>
            <a:r>
              <a:rPr lang="en-US" altLang="en-US" sz="1600" b="1" dirty="0">
                <a:latin typeface="Aptos" panose="020B0004020202020204" pitchFamily="34" charset="0"/>
              </a:rPr>
              <a:t>Harmony and Balance:</a:t>
            </a:r>
            <a:r>
              <a:rPr lang="en-US" altLang="en-US" sz="1600" dirty="0">
                <a:latin typeface="Aptos" panose="020B0004020202020204" pitchFamily="34" charset="0"/>
              </a:rPr>
              <a:t> The aesthetic balance of the tree within its container is a central principle.</a:t>
            </a:r>
          </a:p>
          <a:p>
            <a:pPr marL="0" lvl="0" indent="0" eaLnBrk="0" fontAlgn="base" hangingPunct="0">
              <a:spcBef>
                <a:spcPct val="0"/>
              </a:spcBef>
              <a:spcAft>
                <a:spcPts val="600"/>
              </a:spcAft>
              <a:buClrTx/>
              <a:buSzTx/>
              <a:buFontTx/>
              <a:buChar char="•"/>
            </a:pPr>
            <a:endParaRPr lang="en-US" altLang="en-US" sz="1600" dirty="0">
              <a:latin typeface="Aptos" panose="020B0004020202020204" pitchFamily="34" charset="0"/>
            </a:endParaRPr>
          </a:p>
          <a:p>
            <a:pPr marL="0" lvl="0" indent="0" eaLnBrk="0" fontAlgn="base" hangingPunct="0">
              <a:spcBef>
                <a:spcPct val="0"/>
              </a:spcBef>
              <a:spcAft>
                <a:spcPts val="600"/>
              </a:spcAft>
              <a:buClrTx/>
              <a:buSzTx/>
              <a:buFontTx/>
              <a:buChar char="•"/>
            </a:pPr>
            <a:r>
              <a:rPr lang="en-US" altLang="en-US" sz="1600" b="1" dirty="0">
                <a:latin typeface="Aptos" panose="020B0004020202020204" pitchFamily="34" charset="0"/>
              </a:rPr>
              <a:t>Patience and Discipline:</a:t>
            </a:r>
            <a:r>
              <a:rPr lang="en-US" altLang="en-US" sz="1600" dirty="0">
                <a:latin typeface="Aptos" panose="020B0004020202020204" pitchFamily="34" charset="0"/>
              </a:rPr>
              <a:t> The long process of nurturing a bonsai teaches patience and provides stress relief.</a:t>
            </a:r>
          </a:p>
          <a:p>
            <a:pPr marL="0" lvl="0" indent="0" eaLnBrk="0" fontAlgn="base" hangingPunct="0">
              <a:spcBef>
                <a:spcPct val="0"/>
              </a:spcBef>
              <a:spcAft>
                <a:spcPts val="600"/>
              </a:spcAft>
              <a:buClrTx/>
              <a:buSzTx/>
              <a:buFontTx/>
              <a:buChar char="•"/>
            </a:pPr>
            <a:endParaRPr lang="en-US" altLang="en-US" sz="1600" dirty="0">
              <a:latin typeface="Aptos" panose="020B0004020202020204" pitchFamily="34" charset="0"/>
            </a:endParaRPr>
          </a:p>
          <a:p>
            <a:pPr marL="0" lvl="0" indent="0" eaLnBrk="0" fontAlgn="base" hangingPunct="0">
              <a:spcBef>
                <a:spcPct val="0"/>
              </a:spcBef>
              <a:spcAft>
                <a:spcPts val="600"/>
              </a:spcAft>
              <a:buClrTx/>
              <a:buSzTx/>
              <a:buFontTx/>
              <a:buChar char="•"/>
            </a:pPr>
            <a:r>
              <a:rPr lang="en-US" altLang="en-US" sz="1600" b="1" dirty="0">
                <a:latin typeface="Aptos" panose="020B0004020202020204" pitchFamily="34" charset="0"/>
              </a:rPr>
              <a:t>Strength and Resilience:</a:t>
            </a:r>
            <a:r>
              <a:rPr lang="en-US" altLang="en-US" sz="1600" dirty="0">
                <a:latin typeface="Aptos" panose="020B0004020202020204" pitchFamily="34" charset="0"/>
              </a:rPr>
              <a:t> The trees are often styled to look as though they have weathered harsh natural conditions, symbolizing the ability to overcome challenges.</a:t>
            </a:r>
          </a:p>
          <a:p>
            <a:pPr marL="0" lvl="0" indent="0" eaLnBrk="0" fontAlgn="base" hangingPunct="0">
              <a:spcBef>
                <a:spcPct val="0"/>
              </a:spcBef>
              <a:spcAft>
                <a:spcPts val="600"/>
              </a:spcAft>
              <a:buClrTx/>
              <a:buSzTx/>
              <a:buFontTx/>
              <a:buChar char="•"/>
            </a:pPr>
            <a:endParaRPr lang="en-US" altLang="en-US" sz="1600" dirty="0">
              <a:latin typeface="Aptos" panose="020B0004020202020204" pitchFamily="34" charset="0"/>
            </a:endParaRPr>
          </a:p>
          <a:p>
            <a:pPr marL="0" lvl="0" indent="0" eaLnBrk="0" fontAlgn="base" hangingPunct="0">
              <a:spcBef>
                <a:spcPct val="0"/>
              </a:spcBef>
              <a:spcAft>
                <a:spcPts val="600"/>
              </a:spcAft>
              <a:buClrTx/>
              <a:buSzTx/>
              <a:buFontTx/>
              <a:buChar char="•"/>
            </a:pPr>
            <a:r>
              <a:rPr lang="en-US" altLang="en-US" sz="1600" b="1" dirty="0">
                <a:latin typeface="Aptos" panose="020B0004020202020204" pitchFamily="34" charset="0"/>
              </a:rPr>
              <a:t>Connection to Nature:</a:t>
            </a:r>
            <a:r>
              <a:rPr lang="en-US" altLang="en-US" sz="1600" dirty="0">
                <a:latin typeface="Aptos" panose="020B0004020202020204" pitchFamily="34" charset="0"/>
              </a:rPr>
              <a:t> Bonsai allows people to connect with nature on a miniature scale and reflect on its beauty and impermanence</a:t>
            </a:r>
          </a:p>
        </p:txBody>
      </p:sp>
      <p:sp>
        <p:nvSpPr>
          <p:cNvPr id="16" name="Oval 15">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2053" name="Picture 5" descr="Bonsai Tree Vector Illustration ...">
            <a:extLst>
              <a:ext uri="{FF2B5EF4-FFF2-40B4-BE49-F238E27FC236}">
                <a16:creationId xmlns:a16="http://schemas.microsoft.com/office/drawing/2014/main" id="{62C55342-1B2F-D415-67FD-B95EA8583D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9589" y="685801"/>
            <a:ext cx="7125730" cy="115178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logo with a tree in it&#10;&#10;AI-generated content may be incorrect.">
            <a:extLst>
              <a:ext uri="{FF2B5EF4-FFF2-40B4-BE49-F238E27FC236}">
                <a16:creationId xmlns:a16="http://schemas.microsoft.com/office/drawing/2014/main" id="{6D10A47D-4C00-3F19-1F55-3F3971C59988}"/>
              </a:ext>
            </a:extLst>
          </p:cNvPr>
          <p:cNvPicPr>
            <a:picLocks noChangeAspect="1"/>
          </p:cNvPicPr>
          <p:nvPr/>
        </p:nvPicPr>
        <p:blipFill>
          <a:blip r:embed="rId6"/>
          <a:stretch>
            <a:fillRect/>
          </a:stretch>
        </p:blipFill>
        <p:spPr>
          <a:xfrm>
            <a:off x="11044852" y="5745366"/>
            <a:ext cx="998867" cy="1021364"/>
          </a:xfrm>
          <a:prstGeom prst="rect">
            <a:avLst/>
          </a:prstGeom>
        </p:spPr>
      </p:pic>
    </p:spTree>
    <p:extLst>
      <p:ext uri="{BB962C8B-B14F-4D97-AF65-F5344CB8AC3E}">
        <p14:creationId xmlns:p14="http://schemas.microsoft.com/office/powerpoint/2010/main" val="283929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 name="Rectangle 3091">
            <a:extLst>
              <a:ext uri="{FF2B5EF4-FFF2-40B4-BE49-F238E27FC236}">
                <a16:creationId xmlns:a16="http://schemas.microsoft.com/office/drawing/2014/main" id="{6709138F-8BF1-40DF-B2EB-61DEDE1D3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43136-D609-F138-73F7-CF6AE475D853}"/>
              </a:ext>
            </a:extLst>
          </p:cNvPr>
          <p:cNvSpPr>
            <a:spLocks noGrp="1"/>
          </p:cNvSpPr>
          <p:nvPr>
            <p:ph type="title"/>
          </p:nvPr>
        </p:nvSpPr>
        <p:spPr>
          <a:xfrm>
            <a:off x="382280" y="484632"/>
            <a:ext cx="6743844" cy="1609344"/>
          </a:xfrm>
        </p:spPr>
        <p:txBody>
          <a:bodyPr>
            <a:normAutofit/>
          </a:bodyPr>
          <a:lstStyle/>
          <a:p>
            <a:r>
              <a:rPr lang="en-GB" dirty="0"/>
              <a:t>Bonsai styles</a:t>
            </a:r>
          </a:p>
        </p:txBody>
      </p:sp>
      <p:sp>
        <p:nvSpPr>
          <p:cNvPr id="4" name="Rectangle 1">
            <a:extLst>
              <a:ext uri="{FF2B5EF4-FFF2-40B4-BE49-F238E27FC236}">
                <a16:creationId xmlns:a16="http://schemas.microsoft.com/office/drawing/2014/main" id="{CE52146C-1E38-3C1E-8D02-0E80E019F72D}"/>
              </a:ext>
            </a:extLst>
          </p:cNvPr>
          <p:cNvSpPr>
            <a:spLocks noGrp="1" noChangeArrowheads="1"/>
          </p:cNvSpPr>
          <p:nvPr>
            <p:ph idx="1"/>
          </p:nvPr>
        </p:nvSpPr>
        <p:spPr bwMode="auto">
          <a:xfrm>
            <a:off x="382279" y="1898987"/>
            <a:ext cx="6743845" cy="40507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92046" rIns="0" bIns="92046" numCol="1" anchorCtr="0" compatLnSpc="1">
            <a:prstTxWarp prst="textNoShape">
              <a:avLst/>
            </a:prstTxWarp>
            <a:normAutofit fontScale="92500"/>
          </a:bodyPr>
          <a:lstStyle/>
          <a:p>
            <a:pPr marL="0" indent="0" eaLnBrk="0" fontAlgn="base" hangingPunct="0">
              <a:spcBef>
                <a:spcPct val="0"/>
              </a:spcBef>
              <a:spcAft>
                <a:spcPct val="0"/>
              </a:spcAft>
              <a:buClrTx/>
              <a:buSzTx/>
              <a:buNone/>
            </a:pPr>
            <a:r>
              <a:rPr lang="en-GB" sz="1200" b="1" dirty="0">
                <a:latin typeface="Aptos" panose="020B0004020202020204" pitchFamily="34" charset="0"/>
              </a:rPr>
              <a:t>Formal Upright Style (Chokkan)</a:t>
            </a:r>
          </a:p>
          <a:p>
            <a:pPr marL="0" marR="0" lvl="0" indent="0" defTabSz="914400" rtl="0" eaLnBrk="0" fontAlgn="base" latinLnBrk="0" hangingPunct="0">
              <a:spcBef>
                <a:spcPct val="0"/>
              </a:spcBef>
              <a:spcAft>
                <a:spcPct val="0"/>
              </a:spcAft>
              <a:buClrTx/>
              <a:buSzTx/>
              <a:buFontTx/>
              <a:buNone/>
              <a:tabLst/>
            </a:pPr>
            <a:endParaRPr kumimoji="0" lang="en-US" altLang="en-US" sz="1200" b="0" i="0" u="none" strike="noStrike" cap="none" normalizeH="0" baseline="0" dirty="0">
              <a:ln>
                <a:noFill/>
              </a:ln>
              <a:effectLst/>
              <a:latin typeface="Aptos" panose="020B0004020202020204" pitchFamily="34" charset="0"/>
            </a:endParaRPr>
          </a:p>
          <a:p>
            <a:r>
              <a:rPr lang="en-GB" sz="1200" b="1" dirty="0">
                <a:latin typeface="Aptos" panose="020B0004020202020204" pitchFamily="34" charset="0"/>
              </a:rPr>
              <a:t>How to Achieve This Style</a:t>
            </a:r>
            <a:endParaRPr lang="en-GB" sz="1200" dirty="0">
              <a:latin typeface="Aptos" panose="020B0004020202020204" pitchFamily="34" charset="0"/>
            </a:endParaRPr>
          </a:p>
          <a:p>
            <a:r>
              <a:rPr lang="en-GB" sz="1200" dirty="0">
                <a:latin typeface="Aptos" panose="020B0004020202020204" pitchFamily="34" charset="0"/>
              </a:rPr>
              <a:t>Start with a species that naturally grows straight; ideal choices include pines, junipers, and cryptomerias, which hold vertical form well.</a:t>
            </a:r>
          </a:p>
          <a:p>
            <a:r>
              <a:rPr lang="en-GB" sz="1200" dirty="0">
                <a:latin typeface="Aptos" panose="020B0004020202020204" pitchFamily="34" charset="0"/>
              </a:rPr>
              <a:t>Remove lower or crowded branches early to define a single, dominant trunk.</a:t>
            </a:r>
          </a:p>
          <a:p>
            <a:r>
              <a:rPr lang="en-GB" sz="1200" dirty="0">
                <a:latin typeface="Aptos" panose="020B0004020202020204" pitchFamily="34" charset="0"/>
              </a:rPr>
              <a:t>The first branch should be about one-third up the trunk, alternating sides as you move upward.</a:t>
            </a:r>
          </a:p>
          <a:p>
            <a:r>
              <a:rPr lang="en-GB" sz="1200" dirty="0">
                <a:latin typeface="Aptos" panose="020B0004020202020204" pitchFamily="34" charset="0"/>
              </a:rPr>
              <a:t>Ensure branches near the top are shorter and positioned closer together to maintain taper and proportion.</a:t>
            </a:r>
          </a:p>
          <a:p>
            <a:r>
              <a:rPr lang="en-GB" sz="1200" dirty="0">
                <a:latin typeface="Aptos" panose="020B0004020202020204" pitchFamily="34" charset="0"/>
              </a:rPr>
              <a:t>Use gentle wiring to guide branch placement without marking or bending the trunk to preserve its straight line.</a:t>
            </a:r>
          </a:p>
          <a:p>
            <a:r>
              <a:rPr lang="en-GB" sz="1200" dirty="0">
                <a:latin typeface="Aptos" panose="020B0004020202020204" pitchFamily="34" charset="0"/>
              </a:rPr>
              <a:t>Maintain taper by regularly pruning and pinching growth so the trunk thickens at the base and narrows toward the apex.</a:t>
            </a:r>
          </a:p>
          <a:p>
            <a:r>
              <a:rPr lang="en-GB" sz="1200" dirty="0">
                <a:latin typeface="Aptos" panose="020B0004020202020204" pitchFamily="34" charset="0"/>
              </a:rPr>
              <a:t>Encourage radial root spread by trimming roots and repotting every two to three years.</a:t>
            </a:r>
          </a:p>
          <a:p>
            <a:r>
              <a:rPr lang="en-GB" sz="1200" dirty="0">
                <a:latin typeface="Aptos" panose="020B0004020202020204" pitchFamily="34" charset="0"/>
              </a:rPr>
              <a:t>Use rectangular or oval pots, setting the tree slightly off-centre to enhance visual balance.</a:t>
            </a:r>
          </a:p>
          <a:p>
            <a:r>
              <a:rPr lang="en-GB" sz="1200" dirty="0">
                <a:latin typeface="Aptos" panose="020B0004020202020204" pitchFamily="34" charset="0"/>
              </a:rPr>
              <a:t>Prefer trees with naturally straight trunks to simplify training, prevent an artificial look, and keep the Chokkan style elegant and authentic</a:t>
            </a:r>
          </a:p>
          <a:p>
            <a:pPr marL="0" marR="0" lvl="0" indent="0" defTabSz="914400" rtl="0" eaLnBrk="0" fontAlgn="base" latinLnBrk="0" hangingPunct="0">
              <a:spcBef>
                <a:spcPct val="0"/>
              </a:spcBef>
              <a:spcAft>
                <a:spcPct val="0"/>
              </a:spcAft>
              <a:buClrTx/>
              <a:buSzTx/>
              <a:buFontTx/>
              <a:buNone/>
              <a:tabLst/>
            </a:pPr>
            <a:endParaRPr kumimoji="0" lang="en-US" altLang="en-US" sz="1000" b="0" i="0" u="none" strike="noStrike" cap="none" normalizeH="0" baseline="0" dirty="0">
              <a:ln>
                <a:noFill/>
              </a:ln>
              <a:effectLst/>
              <a:latin typeface="Arial" panose="020B0604020202020204" pitchFamily="34" charset="0"/>
            </a:endParaRPr>
          </a:p>
        </p:txBody>
      </p:sp>
      <p:pic>
        <p:nvPicPr>
          <p:cNvPr id="3080" name="Picture 8" descr="Bonsai Master - Amazing Sugi chokkan ...">
            <a:extLst>
              <a:ext uri="{FF2B5EF4-FFF2-40B4-BE49-F238E27FC236}">
                <a16:creationId xmlns:a16="http://schemas.microsoft.com/office/drawing/2014/main" id="{481ADA2C-ACE9-106A-525D-961F23E15F3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03460" y="1380164"/>
            <a:ext cx="3369177" cy="3800303"/>
          </a:xfrm>
          <a:prstGeom prst="rect">
            <a:avLst/>
          </a:prstGeom>
          <a:noFill/>
          <a:extLst>
            <a:ext uri="{909E8E84-426E-40DD-AFC4-6F175D3DCCD1}">
              <a14:hiddenFill xmlns:a14="http://schemas.microsoft.com/office/drawing/2010/main">
                <a:solidFill>
                  <a:srgbClr val="FFFFFF"/>
                </a:solidFill>
              </a14:hiddenFill>
            </a:ext>
          </a:extLst>
        </p:spPr>
      </p:pic>
      <p:grpSp>
        <p:nvGrpSpPr>
          <p:cNvPr id="3093" name="Group 3092">
            <a:extLst>
              <a:ext uri="{FF2B5EF4-FFF2-40B4-BE49-F238E27FC236}">
                <a16:creationId xmlns:a16="http://schemas.microsoft.com/office/drawing/2014/main" id="{8390D0A1-1C50-4248-A68B-7D09D8B410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094" name="Oval 3093">
              <a:extLst>
                <a:ext uri="{FF2B5EF4-FFF2-40B4-BE49-F238E27FC236}">
                  <a16:creationId xmlns:a16="http://schemas.microsoft.com/office/drawing/2014/main" id="{979EA430-360E-4176-9623-B9A83D31C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95" name="Oval 3094">
              <a:extLst>
                <a:ext uri="{FF2B5EF4-FFF2-40B4-BE49-F238E27FC236}">
                  <a16:creationId xmlns:a16="http://schemas.microsoft.com/office/drawing/2014/main" id="{D1714FD0-5C47-42B7-9A05-FAF494EF4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091" name="Slide Number Placeholder 6">
            <a:extLst>
              <a:ext uri="{FF2B5EF4-FFF2-40B4-BE49-F238E27FC236}">
                <a16:creationId xmlns:a16="http://schemas.microsoft.com/office/drawing/2014/main" id="{7ED76833-0D4E-42A8-AEF4-8853ADB0E8F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2" name="Picture 11" descr="A logo with a tree in it&#10;&#10;AI-generated content may be incorrect.">
            <a:extLst>
              <a:ext uri="{FF2B5EF4-FFF2-40B4-BE49-F238E27FC236}">
                <a16:creationId xmlns:a16="http://schemas.microsoft.com/office/drawing/2014/main" id="{DADCE5AE-8A28-3899-26F6-95D42368B5E6}"/>
              </a:ext>
            </a:extLst>
          </p:cNvPr>
          <p:cNvPicPr>
            <a:picLocks noChangeAspect="1"/>
          </p:cNvPicPr>
          <p:nvPr/>
        </p:nvPicPr>
        <p:blipFill>
          <a:blip r:embed="rId6"/>
          <a:stretch>
            <a:fillRect/>
          </a:stretch>
        </p:blipFill>
        <p:spPr>
          <a:xfrm>
            <a:off x="10990372" y="5776916"/>
            <a:ext cx="969889" cy="991733"/>
          </a:xfrm>
          <a:prstGeom prst="rect">
            <a:avLst/>
          </a:prstGeom>
        </p:spPr>
      </p:pic>
    </p:spTree>
    <p:extLst>
      <p:ext uri="{BB962C8B-B14F-4D97-AF65-F5344CB8AC3E}">
        <p14:creationId xmlns:p14="http://schemas.microsoft.com/office/powerpoint/2010/main" val="59930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FA6215-6D36-3C4F-15A2-1AE1847F110A}"/>
            </a:ext>
          </a:extLst>
        </p:cNvPr>
        <p:cNvGrpSpPr/>
        <p:nvPr/>
      </p:nvGrpSpPr>
      <p:grpSpPr>
        <a:xfrm>
          <a:off x="0" y="0"/>
          <a:ext cx="0" cy="0"/>
          <a:chOff x="0" y="0"/>
          <a:chExt cx="0" cy="0"/>
        </a:xfrm>
      </p:grpSpPr>
      <p:sp>
        <p:nvSpPr>
          <p:cNvPr id="5138" name="Rectangle 5137">
            <a:extLst>
              <a:ext uri="{FF2B5EF4-FFF2-40B4-BE49-F238E27FC236}">
                <a16:creationId xmlns:a16="http://schemas.microsoft.com/office/drawing/2014/main" id="{6709138F-8BF1-40DF-B2EB-61DEDE1D3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6624E-47DE-AF62-A706-3E663AED929D}"/>
              </a:ext>
            </a:extLst>
          </p:cNvPr>
          <p:cNvSpPr>
            <a:spLocks noGrp="1"/>
          </p:cNvSpPr>
          <p:nvPr>
            <p:ph type="title"/>
          </p:nvPr>
        </p:nvSpPr>
        <p:spPr>
          <a:xfrm>
            <a:off x="382280" y="484632"/>
            <a:ext cx="6743844" cy="1609344"/>
          </a:xfrm>
        </p:spPr>
        <p:txBody>
          <a:bodyPr>
            <a:normAutofit/>
          </a:bodyPr>
          <a:lstStyle/>
          <a:p>
            <a:r>
              <a:rPr lang="en-GB"/>
              <a:t>Bonsai styles</a:t>
            </a:r>
            <a:endParaRPr lang="en-GB" dirty="0"/>
          </a:p>
        </p:txBody>
      </p:sp>
      <p:sp>
        <p:nvSpPr>
          <p:cNvPr id="4" name="Rectangle 1">
            <a:extLst>
              <a:ext uri="{FF2B5EF4-FFF2-40B4-BE49-F238E27FC236}">
                <a16:creationId xmlns:a16="http://schemas.microsoft.com/office/drawing/2014/main" id="{07709471-9AB8-FAF2-1204-82CA12BA0E85}"/>
              </a:ext>
            </a:extLst>
          </p:cNvPr>
          <p:cNvSpPr>
            <a:spLocks noGrp="1" noChangeArrowheads="1"/>
          </p:cNvSpPr>
          <p:nvPr>
            <p:ph idx="1"/>
          </p:nvPr>
        </p:nvSpPr>
        <p:spPr bwMode="auto">
          <a:xfrm>
            <a:off x="382279" y="2121408"/>
            <a:ext cx="6743845" cy="40507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92046" rIns="0" bIns="92046" numCol="1" anchorCtr="0" compatLnSpc="1">
            <a:prstTxWarp prst="textNoShape">
              <a:avLst/>
            </a:prstTxWarp>
            <a:normAutofit/>
          </a:bodyPr>
          <a:lstStyle/>
          <a:p>
            <a:pPr marL="0" indent="0" eaLnBrk="0" fontAlgn="base" hangingPunct="0">
              <a:spcBef>
                <a:spcPct val="0"/>
              </a:spcBef>
              <a:spcAft>
                <a:spcPct val="0"/>
              </a:spcAft>
              <a:buClrTx/>
              <a:buSzTx/>
              <a:buNone/>
            </a:pPr>
            <a:r>
              <a:rPr lang="en-GB" sz="1200" b="1" dirty="0">
                <a:latin typeface="Aptos" panose="020B0004020202020204" pitchFamily="34" charset="0"/>
              </a:rPr>
              <a:t>Broom Style (</a:t>
            </a:r>
            <a:r>
              <a:rPr lang="en-GB" sz="1200" b="1" dirty="0" err="1">
                <a:latin typeface="Aptos" panose="020B0004020202020204" pitchFamily="34" charset="0"/>
              </a:rPr>
              <a:t>Hokidachi</a:t>
            </a:r>
            <a:r>
              <a:rPr lang="en-GB" sz="1200" b="1" dirty="0">
                <a:latin typeface="Aptos" panose="020B0004020202020204" pitchFamily="34" charset="0"/>
              </a:rPr>
              <a:t>)</a:t>
            </a:r>
          </a:p>
          <a:p>
            <a:pPr marL="0" indent="0" eaLnBrk="0" fontAlgn="base" hangingPunct="0">
              <a:spcBef>
                <a:spcPct val="0"/>
              </a:spcBef>
              <a:spcAft>
                <a:spcPct val="0"/>
              </a:spcAft>
              <a:buClrTx/>
              <a:buSzTx/>
              <a:buNone/>
            </a:pPr>
            <a:endParaRPr lang="en-GB" sz="1200" b="1" dirty="0">
              <a:latin typeface="Aptos" panose="020B0004020202020204" pitchFamily="34" charset="0"/>
            </a:endParaRPr>
          </a:p>
          <a:p>
            <a:pPr marL="0" marR="0" lvl="0" indent="0" defTabSz="914400" rtl="0" eaLnBrk="0" fontAlgn="base" latinLnBrk="0" hangingPunct="0">
              <a:spcBef>
                <a:spcPct val="0"/>
              </a:spcBef>
              <a:spcAft>
                <a:spcPct val="0"/>
              </a:spcAft>
              <a:buClrTx/>
              <a:buSzTx/>
              <a:buFontTx/>
              <a:buNone/>
              <a:tabLst/>
            </a:pPr>
            <a:endParaRPr kumimoji="0" lang="en-US" altLang="en-US" sz="1200" b="0" i="0" u="none" strike="noStrike" cap="none" normalizeH="0" baseline="0" dirty="0">
              <a:ln>
                <a:noFill/>
              </a:ln>
              <a:effectLst/>
              <a:latin typeface="Aptos" panose="020B0004020202020204" pitchFamily="34" charset="0"/>
            </a:endParaRPr>
          </a:p>
          <a:p>
            <a:r>
              <a:rPr lang="en-GB" sz="1200" b="1" dirty="0">
                <a:latin typeface="Aptos" panose="020B0004020202020204" pitchFamily="34" charset="0"/>
              </a:rPr>
              <a:t>How to Achieve This Style</a:t>
            </a:r>
            <a:endParaRPr lang="en-GB" sz="1200" dirty="0">
              <a:latin typeface="Aptos" panose="020B0004020202020204" pitchFamily="34" charset="0"/>
            </a:endParaRPr>
          </a:p>
          <a:p>
            <a:r>
              <a:rPr lang="en-GB" sz="1200" dirty="0">
                <a:latin typeface="Aptos" panose="020B0004020202020204" pitchFamily="34" charset="0"/>
              </a:rPr>
              <a:t>To create a bonsai broom style, Maples and Elms are ideal because they respond well to pruning and develop dense twigs.</a:t>
            </a:r>
          </a:p>
          <a:p>
            <a:r>
              <a:rPr lang="en-GB" sz="1200" b="1" dirty="0">
                <a:latin typeface="Aptos" panose="020B0004020202020204" pitchFamily="34" charset="0"/>
              </a:rPr>
              <a:t>Trunk formation</a:t>
            </a:r>
            <a:r>
              <a:rPr lang="en-GB" sz="1200" dirty="0">
                <a:latin typeface="Aptos" panose="020B0004020202020204" pitchFamily="34" charset="0"/>
              </a:rPr>
              <a:t> – Grow a straight, upright trunk with minimal curves. Avoid tapering too sharply.</a:t>
            </a:r>
          </a:p>
          <a:p>
            <a:r>
              <a:rPr lang="en-GB" sz="1200" b="1" dirty="0">
                <a:latin typeface="Aptos" panose="020B0004020202020204" pitchFamily="34" charset="0"/>
              </a:rPr>
              <a:t>Branch development</a:t>
            </a:r>
            <a:r>
              <a:rPr lang="en-GB" sz="1200" dirty="0">
                <a:latin typeface="Aptos" panose="020B0004020202020204" pitchFamily="34" charset="0"/>
              </a:rPr>
              <a:t> – Encourage branching about one-third up the trunk. Use light wiring to spread branches radially in every direction.</a:t>
            </a:r>
          </a:p>
          <a:p>
            <a:r>
              <a:rPr lang="en-GB" sz="1200" b="1" dirty="0">
                <a:latin typeface="Aptos" panose="020B0004020202020204" pitchFamily="34" charset="0"/>
              </a:rPr>
              <a:t>Pruning</a:t>
            </a:r>
            <a:r>
              <a:rPr lang="en-GB" sz="1200" dirty="0">
                <a:latin typeface="Aptos" panose="020B0004020202020204" pitchFamily="34" charset="0"/>
              </a:rPr>
              <a:t> – Regularly prune to maintain a fine, even canopy. Trim back new shoots to promote ramification and density.</a:t>
            </a:r>
          </a:p>
          <a:p>
            <a:r>
              <a:rPr lang="en-GB" sz="1200" b="1" dirty="0">
                <a:latin typeface="Aptos" panose="020B0004020202020204" pitchFamily="34" charset="0"/>
              </a:rPr>
              <a:t>Pot selection</a:t>
            </a:r>
            <a:r>
              <a:rPr lang="en-GB" sz="1200" dirty="0">
                <a:latin typeface="Aptos" panose="020B0004020202020204" pitchFamily="34" charset="0"/>
              </a:rPr>
              <a:t> – Choose a round or oval pot to enhance the symmetrical appearance.</a:t>
            </a:r>
          </a:p>
          <a:p>
            <a:r>
              <a:rPr lang="en-GB" sz="1200" b="1" dirty="0">
                <a:latin typeface="Aptos" panose="020B0004020202020204" pitchFamily="34" charset="0"/>
              </a:rPr>
              <a:t>Maintenance</a:t>
            </a:r>
            <a:r>
              <a:rPr lang="en-GB" sz="1200" dirty="0">
                <a:latin typeface="Aptos" panose="020B0004020202020204" pitchFamily="34" charset="0"/>
              </a:rPr>
              <a:t> – Keep the canopy tidy through frequent trimming. Remove crossing branches and maintain good airflow to prevent crowding.</a:t>
            </a:r>
          </a:p>
          <a:p>
            <a:pPr marL="0" marR="0" lvl="0" indent="0" defTabSz="914400" rtl="0" eaLnBrk="0" fontAlgn="base" latinLnBrk="0" hangingPunct="0">
              <a:spcBef>
                <a:spcPct val="0"/>
              </a:spcBef>
              <a:spcAft>
                <a:spcPct val="0"/>
              </a:spcAft>
              <a:buClrTx/>
              <a:buSzTx/>
              <a:buFontTx/>
              <a:buNone/>
              <a:tabLst/>
            </a:pPr>
            <a:endParaRPr kumimoji="0" lang="en-US" altLang="en-US" sz="1300" b="0" i="0" u="none" strike="noStrike" cap="none" normalizeH="0" baseline="0" dirty="0">
              <a:ln>
                <a:noFill/>
              </a:ln>
              <a:effectLst/>
              <a:latin typeface="Arial" panose="020B0604020202020204" pitchFamily="34" charset="0"/>
            </a:endParaRPr>
          </a:p>
        </p:txBody>
      </p:sp>
      <p:pic>
        <p:nvPicPr>
          <p:cNvPr id="5122" name="Picture 2" descr="Ficus Benjamina: Broom style Bonsai">
            <a:extLst>
              <a:ext uri="{FF2B5EF4-FFF2-40B4-BE49-F238E27FC236}">
                <a16:creationId xmlns:a16="http://schemas.microsoft.com/office/drawing/2014/main" id="{03D98486-020F-C401-1304-AD0F5F0A8DF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03460" y="1632832"/>
            <a:ext cx="3369177" cy="3294966"/>
          </a:xfrm>
          <a:prstGeom prst="rect">
            <a:avLst/>
          </a:prstGeom>
          <a:noFill/>
          <a:extLst>
            <a:ext uri="{909E8E84-426E-40DD-AFC4-6F175D3DCCD1}">
              <a14:hiddenFill xmlns:a14="http://schemas.microsoft.com/office/drawing/2010/main">
                <a:solidFill>
                  <a:srgbClr val="FFFFFF"/>
                </a:solidFill>
              </a14:hiddenFill>
            </a:ext>
          </a:extLst>
        </p:spPr>
      </p:pic>
      <p:grpSp>
        <p:nvGrpSpPr>
          <p:cNvPr id="5139" name="Group 5138">
            <a:extLst>
              <a:ext uri="{FF2B5EF4-FFF2-40B4-BE49-F238E27FC236}">
                <a16:creationId xmlns:a16="http://schemas.microsoft.com/office/drawing/2014/main" id="{8390D0A1-1C50-4248-A68B-7D09D8B410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130" name="Oval 5129">
              <a:extLst>
                <a:ext uri="{FF2B5EF4-FFF2-40B4-BE49-F238E27FC236}">
                  <a16:creationId xmlns:a16="http://schemas.microsoft.com/office/drawing/2014/main" id="{979EA430-360E-4176-9623-B9A83D31C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31" name="Oval 5130">
              <a:extLst>
                <a:ext uri="{FF2B5EF4-FFF2-40B4-BE49-F238E27FC236}">
                  <a16:creationId xmlns:a16="http://schemas.microsoft.com/office/drawing/2014/main" id="{D1714FD0-5C47-42B7-9A05-FAF494EF4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140" name="Slide Number Placeholder 6">
            <a:extLst>
              <a:ext uri="{FF2B5EF4-FFF2-40B4-BE49-F238E27FC236}">
                <a16:creationId xmlns:a16="http://schemas.microsoft.com/office/drawing/2014/main" id="{7ED76833-0D4E-42A8-AEF4-8853ADB0E8F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2" name="Picture 11" descr="A logo with a tree in it&#10;&#10;AI-generated content may be incorrect.">
            <a:extLst>
              <a:ext uri="{FF2B5EF4-FFF2-40B4-BE49-F238E27FC236}">
                <a16:creationId xmlns:a16="http://schemas.microsoft.com/office/drawing/2014/main" id="{FE6B6D5A-A383-B492-C02A-06CEE922EFAE}"/>
              </a:ext>
            </a:extLst>
          </p:cNvPr>
          <p:cNvPicPr>
            <a:picLocks noChangeAspect="1"/>
          </p:cNvPicPr>
          <p:nvPr/>
        </p:nvPicPr>
        <p:blipFill>
          <a:blip r:embed="rId6"/>
          <a:stretch>
            <a:fillRect/>
          </a:stretch>
        </p:blipFill>
        <p:spPr>
          <a:xfrm>
            <a:off x="10990372" y="5776916"/>
            <a:ext cx="969889" cy="991733"/>
          </a:xfrm>
          <a:prstGeom prst="rect">
            <a:avLst/>
          </a:prstGeom>
        </p:spPr>
      </p:pic>
    </p:spTree>
    <p:extLst>
      <p:ext uri="{BB962C8B-B14F-4D97-AF65-F5344CB8AC3E}">
        <p14:creationId xmlns:p14="http://schemas.microsoft.com/office/powerpoint/2010/main" val="109190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FB01AD-015F-8200-D73A-1FF1419EBB3C}"/>
            </a:ext>
          </a:extLst>
        </p:cNvPr>
        <p:cNvGrpSpPr/>
        <p:nvPr/>
      </p:nvGrpSpPr>
      <p:grpSpPr>
        <a:xfrm>
          <a:off x="0" y="0"/>
          <a:ext cx="0" cy="0"/>
          <a:chOff x="0" y="0"/>
          <a:chExt cx="0" cy="0"/>
        </a:xfrm>
      </p:grpSpPr>
      <p:sp>
        <p:nvSpPr>
          <p:cNvPr id="4115" name="Rectangle 4114">
            <a:extLst>
              <a:ext uri="{FF2B5EF4-FFF2-40B4-BE49-F238E27FC236}">
                <a16:creationId xmlns:a16="http://schemas.microsoft.com/office/drawing/2014/main" id="{6709138F-8BF1-40DF-B2EB-61DEDE1D3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6DFA56-500A-BF74-D83B-2D7547E14A1B}"/>
              </a:ext>
            </a:extLst>
          </p:cNvPr>
          <p:cNvSpPr>
            <a:spLocks noGrp="1"/>
          </p:cNvSpPr>
          <p:nvPr>
            <p:ph type="title"/>
          </p:nvPr>
        </p:nvSpPr>
        <p:spPr>
          <a:xfrm>
            <a:off x="382280" y="484632"/>
            <a:ext cx="6743844" cy="1609344"/>
          </a:xfrm>
        </p:spPr>
        <p:txBody>
          <a:bodyPr>
            <a:normAutofit/>
          </a:bodyPr>
          <a:lstStyle/>
          <a:p>
            <a:r>
              <a:rPr lang="en-GB" dirty="0"/>
              <a:t>Bonsai styles</a:t>
            </a:r>
          </a:p>
        </p:txBody>
      </p:sp>
      <p:sp>
        <p:nvSpPr>
          <p:cNvPr id="5" name="Rectangle 1">
            <a:extLst>
              <a:ext uri="{FF2B5EF4-FFF2-40B4-BE49-F238E27FC236}">
                <a16:creationId xmlns:a16="http://schemas.microsoft.com/office/drawing/2014/main" id="{D2E080B0-A5D0-EBD3-12DD-85003BB2F8D8}"/>
              </a:ext>
            </a:extLst>
          </p:cNvPr>
          <p:cNvSpPr>
            <a:spLocks noGrp="1" noChangeArrowheads="1"/>
          </p:cNvSpPr>
          <p:nvPr>
            <p:ph idx="1"/>
          </p:nvPr>
        </p:nvSpPr>
        <p:spPr bwMode="auto">
          <a:xfrm>
            <a:off x="382279" y="2121408"/>
            <a:ext cx="6743845" cy="40507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57132" rIns="0" bIns="114264" numCol="1"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100" b="1" i="0" u="none" strike="noStrike" cap="none" normalizeH="0" baseline="0" dirty="0">
                <a:ln>
                  <a:noFill/>
                </a:ln>
                <a:effectLst/>
                <a:latin typeface="Aptos" panose="020B0004020202020204" pitchFamily="34" charset="0"/>
              </a:rPr>
              <a:t>Informal Upright (</a:t>
            </a:r>
            <a:r>
              <a:rPr kumimoji="0" lang="en-US" altLang="en-US" sz="1100" b="1" i="0" u="none" strike="noStrike" cap="none" normalizeH="0" baseline="0" dirty="0" err="1">
                <a:ln>
                  <a:noFill/>
                </a:ln>
                <a:effectLst/>
                <a:latin typeface="Aptos" panose="020B0004020202020204" pitchFamily="34" charset="0"/>
              </a:rPr>
              <a:t>Moyogi</a:t>
            </a:r>
            <a:r>
              <a:rPr kumimoji="0" lang="en-US" altLang="en-US" sz="1100" b="1" i="0" u="none" strike="noStrike" cap="none" normalizeH="0" baseline="0" dirty="0">
                <a:ln>
                  <a:noFill/>
                </a:ln>
                <a:effectLst/>
                <a:latin typeface="Aptos" panose="020B0004020202020204" pitchFamily="34" charset="0"/>
              </a:rPr>
              <a:t>)</a:t>
            </a: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dirty="0">
                <a:ln>
                  <a:noFill/>
                </a:ln>
                <a:effectLst/>
                <a:latin typeface="Aptos" panose="020B0004020202020204" pitchFamily="34" charset="0"/>
              </a:rPr>
              <a:t>A very common style that reflects a tree in nature affected by elements, resulting in a naturally curved, non-linear trunk line. </a:t>
            </a: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dirty="0">
                <a:ln>
                  <a:noFill/>
                </a:ln>
                <a:effectLst/>
                <a:latin typeface="Aptos" panose="020B0004020202020204" pitchFamily="34" charset="0"/>
              </a:rPr>
              <a:t>Characteristics:</a:t>
            </a:r>
            <a:r>
              <a:rPr kumimoji="0" lang="en-US" altLang="en-US" sz="1100" b="0" i="0" u="none" strike="noStrike" cap="none" normalizeH="0" baseline="0" dirty="0">
                <a:ln>
                  <a:noFill/>
                </a:ln>
                <a:effectLst/>
                <a:latin typeface="Aptos" panose="020B0004020202020204" pitchFamily="34" charset="0"/>
              </a:rPr>
              <a:t> The trunk has gentle, natural-looking curves, but the apex typically finishes above the center of the trunk's base.</a:t>
            </a:r>
          </a:p>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dirty="0">
                <a:ln>
                  <a:noFill/>
                </a:ln>
                <a:effectLst/>
                <a:latin typeface="Aptos" panose="020B0004020202020204" pitchFamily="34" charset="0"/>
              </a:rPr>
              <a:t>How to Achieve:</a:t>
            </a:r>
            <a:endParaRPr lang="en-US" altLang="en-US" sz="1100" dirty="0">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dirty="0">
                <a:ln>
                  <a:noFill/>
                </a:ln>
                <a:effectLst/>
                <a:latin typeface="Aptos" panose="020B0004020202020204" pitchFamily="34" charset="0"/>
              </a:rPr>
              <a:t>Choose a species with a flexible trunk, such as a Juniper or Japanese Maple.</a:t>
            </a:r>
          </a:p>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dirty="0">
                <a:ln>
                  <a:noFill/>
                </a:ln>
                <a:effectLst/>
                <a:latin typeface="Aptos" panose="020B0004020202020204" pitchFamily="34" charset="0"/>
              </a:rPr>
              <a:t>Use wiring techniques to form natural curves in the trunk while the tree is young and pliable.</a:t>
            </a:r>
          </a:p>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dirty="0">
                <a:ln>
                  <a:noFill/>
                </a:ln>
                <a:effectLst/>
                <a:latin typeface="Aptos" panose="020B0004020202020204" pitchFamily="34" charset="0"/>
              </a:rPr>
              <a:t>Ensure each bend looks organic, not forced or perfectly S-shaped.</a:t>
            </a:r>
          </a:p>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dirty="0">
                <a:ln>
                  <a:noFill/>
                </a:ln>
                <a:effectLst/>
                <a:latin typeface="Aptos" panose="020B0004020202020204" pitchFamily="34" charset="0"/>
              </a:rPr>
              <a:t>Prune regularly to maintain taper and balance, avoiding overly thick branches near the apex.</a:t>
            </a:r>
          </a:p>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dirty="0">
                <a:ln>
                  <a:noFill/>
                </a:ln>
                <a:effectLst/>
                <a:latin typeface="Aptos" panose="020B0004020202020204" pitchFamily="34" charset="0"/>
              </a:rPr>
              <a:t>Use an oval or round pot to complement the movement. </a:t>
            </a:r>
          </a:p>
          <a:p>
            <a:pPr marL="0" marR="0" lvl="0" indent="0" defTabSz="914400" rtl="0" eaLnBrk="0" fontAlgn="base" latinLnBrk="0" hangingPunct="0">
              <a:spcBef>
                <a:spcPct val="0"/>
              </a:spcBef>
              <a:spcAft>
                <a:spcPts val="600"/>
              </a:spcAft>
              <a:buClrTx/>
              <a:buSzTx/>
              <a:buFontTx/>
              <a:buNone/>
              <a:tabLst/>
            </a:pPr>
            <a:endParaRPr kumimoji="0" lang="en-US" altLang="en-US" sz="1000" b="0" i="0" u="none" strike="noStrike" cap="none" normalizeH="0" baseline="0" dirty="0">
              <a:ln>
                <a:noFill/>
              </a:ln>
              <a:effectLst/>
              <a:latin typeface="Arial" panose="020B0604020202020204" pitchFamily="34" charset="0"/>
            </a:endParaRPr>
          </a:p>
        </p:txBody>
      </p:sp>
      <p:pic>
        <p:nvPicPr>
          <p:cNvPr id="4099" name="Picture 3" descr="Juniper Bonsai, Informal Upright style ...">
            <a:extLst>
              <a:ext uri="{FF2B5EF4-FFF2-40B4-BE49-F238E27FC236}">
                <a16:creationId xmlns:a16="http://schemas.microsoft.com/office/drawing/2014/main" id="{6DCF0678-A8CA-AC75-24DF-A47740A6FBF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03460" y="1595727"/>
            <a:ext cx="3369177" cy="3369177"/>
          </a:xfrm>
          <a:prstGeom prst="rect">
            <a:avLst/>
          </a:prstGeom>
          <a:noFill/>
          <a:extLst>
            <a:ext uri="{909E8E84-426E-40DD-AFC4-6F175D3DCCD1}">
              <a14:hiddenFill xmlns:a14="http://schemas.microsoft.com/office/drawing/2010/main">
                <a:solidFill>
                  <a:srgbClr val="FFFFFF"/>
                </a:solidFill>
              </a14:hiddenFill>
            </a:ext>
          </a:extLst>
        </p:spPr>
      </p:pic>
      <p:grpSp>
        <p:nvGrpSpPr>
          <p:cNvPr id="4116" name="Group 4115">
            <a:extLst>
              <a:ext uri="{FF2B5EF4-FFF2-40B4-BE49-F238E27FC236}">
                <a16:creationId xmlns:a16="http://schemas.microsoft.com/office/drawing/2014/main" id="{8390D0A1-1C50-4248-A68B-7D09D8B410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07" name="Oval 4106">
              <a:extLst>
                <a:ext uri="{FF2B5EF4-FFF2-40B4-BE49-F238E27FC236}">
                  <a16:creationId xmlns:a16="http://schemas.microsoft.com/office/drawing/2014/main" id="{979EA430-360E-4176-9623-B9A83D31C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08" name="Oval 4107">
              <a:extLst>
                <a:ext uri="{FF2B5EF4-FFF2-40B4-BE49-F238E27FC236}">
                  <a16:creationId xmlns:a16="http://schemas.microsoft.com/office/drawing/2014/main" id="{D1714FD0-5C47-42B7-9A05-FAF494EF4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4117" name="Slide Number Placeholder 6">
            <a:extLst>
              <a:ext uri="{FF2B5EF4-FFF2-40B4-BE49-F238E27FC236}">
                <a16:creationId xmlns:a16="http://schemas.microsoft.com/office/drawing/2014/main" id="{7ED76833-0D4E-42A8-AEF4-8853ADB0E8F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0181" y="6272783"/>
            <a:ext cx="64008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2" name="Picture 11" descr="A logo with a tree in it&#10;&#10;AI-generated content may be incorrect.">
            <a:extLst>
              <a:ext uri="{FF2B5EF4-FFF2-40B4-BE49-F238E27FC236}">
                <a16:creationId xmlns:a16="http://schemas.microsoft.com/office/drawing/2014/main" id="{0E993098-91CB-9470-7461-1602ECBB9B02}"/>
              </a:ext>
            </a:extLst>
          </p:cNvPr>
          <p:cNvPicPr>
            <a:picLocks noChangeAspect="1"/>
          </p:cNvPicPr>
          <p:nvPr/>
        </p:nvPicPr>
        <p:blipFill>
          <a:blip r:embed="rId6"/>
          <a:stretch>
            <a:fillRect/>
          </a:stretch>
        </p:blipFill>
        <p:spPr>
          <a:xfrm>
            <a:off x="10990372" y="5776916"/>
            <a:ext cx="969889" cy="991733"/>
          </a:xfrm>
          <a:prstGeom prst="rect">
            <a:avLst/>
          </a:prstGeom>
        </p:spPr>
      </p:pic>
    </p:spTree>
    <p:extLst>
      <p:ext uri="{BB962C8B-B14F-4D97-AF65-F5344CB8AC3E}">
        <p14:creationId xmlns:p14="http://schemas.microsoft.com/office/powerpoint/2010/main" val="821231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F2601B-9B93-9048-E381-875DC7383C00}"/>
            </a:ext>
          </a:extLst>
        </p:cNvPr>
        <p:cNvGrpSpPr/>
        <p:nvPr/>
      </p:nvGrpSpPr>
      <p:grpSpPr>
        <a:xfrm>
          <a:off x="0" y="0"/>
          <a:ext cx="0" cy="0"/>
          <a:chOff x="0" y="0"/>
          <a:chExt cx="0" cy="0"/>
        </a:xfrm>
      </p:grpSpPr>
      <p:pic>
        <p:nvPicPr>
          <p:cNvPr id="6147" name="Picture 3" descr="15 Slanted Bonsai ideas | bonsai ...">
            <a:extLst>
              <a:ext uri="{FF2B5EF4-FFF2-40B4-BE49-F238E27FC236}">
                <a16:creationId xmlns:a16="http://schemas.microsoft.com/office/drawing/2014/main" id="{CFFCA775-8270-D54C-68D5-2A2D0D2AA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303" r="8566" b="-1"/>
          <a:stretch>
            <a:fillRect/>
          </a:stretch>
        </p:blipFill>
        <p:spPr bwMode="auto">
          <a:xfrm>
            <a:off x="491614" y="974256"/>
            <a:ext cx="3577838" cy="4802660"/>
          </a:xfrm>
          <a:prstGeom prst="rect">
            <a:avLst/>
          </a:prstGeom>
          <a:noFill/>
          <a:extLst>
            <a:ext uri="{909E8E84-426E-40DD-AFC4-6F175D3DCCD1}">
              <a14:hiddenFill xmlns:a14="http://schemas.microsoft.com/office/drawing/2010/main">
                <a:solidFill>
                  <a:srgbClr val="FFFFFF"/>
                </a:solidFill>
              </a14:hiddenFill>
            </a:ext>
          </a:extLst>
        </p:spPr>
      </p:pic>
      <p:sp>
        <p:nvSpPr>
          <p:cNvPr id="6165" name="Rectangle 6164">
            <a:extLst>
              <a:ext uri="{FF2B5EF4-FFF2-40B4-BE49-F238E27FC236}">
                <a16:creationId xmlns:a16="http://schemas.microsoft.com/office/drawing/2014/main" id="{6B271163-1E03-43CD-BDE9-0233CAE1A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AC8C8C-89E7-5F3F-57B3-59D0144DEF51}"/>
              </a:ext>
            </a:extLst>
          </p:cNvPr>
          <p:cNvSpPr>
            <a:spLocks noGrp="1"/>
          </p:cNvSpPr>
          <p:nvPr>
            <p:ph type="title"/>
          </p:nvPr>
        </p:nvSpPr>
        <p:spPr>
          <a:xfrm>
            <a:off x="4970109" y="484632"/>
            <a:ext cx="6730277" cy="1609344"/>
          </a:xfrm>
          <a:ln>
            <a:noFill/>
          </a:ln>
        </p:spPr>
        <p:txBody>
          <a:bodyPr>
            <a:normAutofit/>
          </a:bodyPr>
          <a:lstStyle/>
          <a:p>
            <a:r>
              <a:rPr lang="en-GB"/>
              <a:t>Bonsai styles</a:t>
            </a:r>
            <a:endParaRPr lang="en-GB" dirty="0"/>
          </a:p>
        </p:txBody>
      </p:sp>
      <p:sp>
        <p:nvSpPr>
          <p:cNvPr id="3" name="Rectangle 1">
            <a:extLst>
              <a:ext uri="{FF2B5EF4-FFF2-40B4-BE49-F238E27FC236}">
                <a16:creationId xmlns:a16="http://schemas.microsoft.com/office/drawing/2014/main" id="{AF1D07E6-8111-5FE4-613A-024B69F33A7E}"/>
              </a:ext>
            </a:extLst>
          </p:cNvPr>
          <p:cNvSpPr>
            <a:spLocks noGrp="1" noChangeArrowheads="1"/>
          </p:cNvSpPr>
          <p:nvPr>
            <p:ph idx="1"/>
          </p:nvPr>
        </p:nvSpPr>
        <p:spPr bwMode="auto">
          <a:xfrm>
            <a:off x="4970109" y="2121408"/>
            <a:ext cx="6730276" cy="40507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57132" rIns="0" bIns="114264" numCol="1"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100" b="1" i="0" u="none" strike="noStrike" cap="none" normalizeH="0" baseline="0" dirty="0">
                <a:ln>
                  <a:noFill/>
                </a:ln>
                <a:effectLst/>
                <a:latin typeface="Aptos" panose="020B0004020202020204" pitchFamily="34" charset="0"/>
              </a:rPr>
              <a:t>Slanting (Shakan)</a:t>
            </a: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dirty="0">
                <a:ln>
                  <a:noFill/>
                </a:ln>
                <a:effectLst/>
                <a:latin typeface="Aptos" panose="020B0004020202020204" pitchFamily="34" charset="0"/>
              </a:rPr>
              <a:t>This style depicts a tree that has tilted to one side due to wind or reaching for sunlight from a shaded area. </a:t>
            </a: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dirty="0">
                <a:ln>
                  <a:noFill/>
                </a:ln>
                <a:effectLst/>
                <a:latin typeface="Aptos" panose="020B0004020202020204" pitchFamily="34" charset="0"/>
              </a:rPr>
              <a:t>Characteristics:</a:t>
            </a:r>
            <a:r>
              <a:rPr kumimoji="0" lang="en-US" altLang="en-US" sz="1100" b="0" i="0" u="none" strike="noStrike" cap="none" normalizeH="0" baseline="0" dirty="0">
                <a:ln>
                  <a:noFill/>
                </a:ln>
                <a:effectLst/>
                <a:latin typeface="Aptos" panose="020B0004020202020204" pitchFamily="34" charset="0"/>
              </a:rPr>
              <a:t> The trunk grows at an angle of roughly 60–80 degrees from the vertical. The roots on the side opposite </a:t>
            </a:r>
          </a:p>
          <a:p>
            <a:pPr marL="0" marR="0" lvl="0" indent="0" defTabSz="914400" rtl="0" eaLnBrk="0" fontAlgn="base" latinLnBrk="0" hangingPunct="0">
              <a:spcBef>
                <a:spcPct val="0"/>
              </a:spcBef>
              <a:spcAft>
                <a:spcPts val="600"/>
              </a:spcAft>
              <a:buClrTx/>
              <a:buSzTx/>
              <a:buNone/>
              <a:tabLst/>
            </a:pPr>
            <a:r>
              <a:rPr kumimoji="0" lang="en-US" altLang="en-US" sz="1100" b="0" i="0" u="none" strike="noStrike" cap="none" normalizeH="0" baseline="0" dirty="0">
                <a:ln>
                  <a:noFill/>
                </a:ln>
                <a:effectLst/>
                <a:latin typeface="Aptos" panose="020B0004020202020204" pitchFamily="34" charset="0"/>
              </a:rPr>
              <a:t>the lean</a:t>
            </a: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dirty="0">
                <a:ln>
                  <a:noFill/>
                </a:ln>
                <a:effectLst/>
                <a:latin typeface="Aptos" panose="020B0004020202020204" pitchFamily="34" charset="0"/>
              </a:rPr>
              <a:t> are typically more developed to visually anchor the tree.</a:t>
            </a:r>
          </a:p>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1" i="0" u="none" strike="noStrike" cap="none" normalizeH="0" baseline="0" dirty="0">
                <a:ln>
                  <a:noFill/>
                </a:ln>
                <a:effectLst/>
                <a:latin typeface="Aptos" panose="020B0004020202020204" pitchFamily="34" charset="0"/>
              </a:rPr>
              <a:t>How to Achieve:</a:t>
            </a:r>
            <a:endParaRPr lang="en-US" altLang="en-US" sz="1100" dirty="0">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dirty="0">
                <a:ln>
                  <a:noFill/>
                </a:ln>
                <a:effectLst/>
                <a:latin typeface="Aptos" panose="020B0004020202020204" pitchFamily="34" charset="0"/>
              </a:rPr>
              <a:t>Set the slant early in the tree's development using guy wires or strategic positioning.</a:t>
            </a:r>
          </a:p>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dirty="0">
                <a:ln>
                  <a:noFill/>
                </a:ln>
                <a:effectLst/>
                <a:latin typeface="Aptos" panose="020B0004020202020204" pitchFamily="34" charset="0"/>
              </a:rPr>
              <a:t>Ensure the first main branch extends in the opposite direction of the lean to create visual balance.</a:t>
            </a:r>
          </a:p>
          <a:p>
            <a:pPr marL="0" marR="0" lvl="0" indent="0" defTabSz="914400" rtl="0" eaLnBrk="0" fontAlgn="base" latinLnBrk="0" hangingPunct="0">
              <a:spcBef>
                <a:spcPct val="0"/>
              </a:spcBef>
              <a:spcAft>
                <a:spcPts val="600"/>
              </a:spcAft>
              <a:buClrTx/>
              <a:buSzTx/>
              <a:buFontTx/>
              <a:buChar char="•"/>
              <a:tabLst/>
            </a:pP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dirty="0">
                <a:ln>
                  <a:noFill/>
                </a:ln>
                <a:effectLst/>
                <a:latin typeface="Aptos" panose="020B0004020202020204" pitchFamily="34" charset="0"/>
              </a:rPr>
              <a:t>Prune the crown to prevent it from becoming top-heavy on the leaning side.</a:t>
            </a:r>
            <a:br>
              <a:rPr kumimoji="0" lang="en-US" altLang="en-US" sz="1100" b="0" i="0" u="none" strike="noStrike" cap="none" normalizeH="0" baseline="0" dirty="0">
                <a:ln>
                  <a:noFill/>
                </a:ln>
                <a:effectLst/>
                <a:latin typeface="Aptos" panose="020B0004020202020204" pitchFamily="34" charset="0"/>
              </a:rPr>
            </a:br>
            <a:endParaRPr kumimoji="0" lang="en-US" altLang="en-US" sz="11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100" b="0" i="0" u="none" strike="noStrike" cap="none" normalizeH="0" baseline="0" dirty="0">
                <a:ln>
                  <a:noFill/>
                </a:ln>
                <a:effectLst/>
                <a:latin typeface="Aptos" panose="020B0004020202020204" pitchFamily="34" charset="0"/>
              </a:rPr>
              <a:t>A weighted pot or rock can help simulate the natural tension. </a:t>
            </a:r>
          </a:p>
          <a:p>
            <a:pPr marL="0" marR="0" lvl="0" indent="0" defTabSz="914400" rtl="0" eaLnBrk="0" fontAlgn="base" latinLnBrk="0" hangingPunct="0">
              <a:spcBef>
                <a:spcPct val="0"/>
              </a:spcBef>
              <a:spcAft>
                <a:spcPts val="600"/>
              </a:spcAft>
              <a:buClrTx/>
              <a:buSzTx/>
              <a:buFontTx/>
              <a:buNone/>
              <a:tabLst/>
            </a:pPr>
            <a:endParaRPr kumimoji="0" lang="en-US" altLang="en-US" sz="1100" b="0" i="0" u="none" strike="noStrike" cap="none" normalizeH="0" baseline="0" dirty="0">
              <a:ln>
                <a:noFill/>
              </a:ln>
              <a:effectLst/>
              <a:latin typeface="Arial" panose="020B0604020202020204" pitchFamily="34" charset="0"/>
            </a:endParaRPr>
          </a:p>
        </p:txBody>
      </p:sp>
      <p:grpSp>
        <p:nvGrpSpPr>
          <p:cNvPr id="6166" name="Group 6165">
            <a:extLst>
              <a:ext uri="{FF2B5EF4-FFF2-40B4-BE49-F238E27FC236}">
                <a16:creationId xmlns:a16="http://schemas.microsoft.com/office/drawing/2014/main" id="{B3A84125-19BF-4B89-B0B6-72CD1A073F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155" name="Oval 6154">
              <a:extLst>
                <a:ext uri="{FF2B5EF4-FFF2-40B4-BE49-F238E27FC236}">
                  <a16:creationId xmlns:a16="http://schemas.microsoft.com/office/drawing/2014/main" id="{ABCDD38B-753F-4DF4-8B85-FD3D5A11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156" name="Oval 6155">
              <a:extLst>
                <a:ext uri="{FF2B5EF4-FFF2-40B4-BE49-F238E27FC236}">
                  <a16:creationId xmlns:a16="http://schemas.microsoft.com/office/drawing/2014/main" id="{9A78B783-89C6-45C9-95E7-2441AC748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2" name="Picture 11" descr="A logo with a tree in it&#10;&#10;AI-generated content may be incorrect.">
            <a:extLst>
              <a:ext uri="{FF2B5EF4-FFF2-40B4-BE49-F238E27FC236}">
                <a16:creationId xmlns:a16="http://schemas.microsoft.com/office/drawing/2014/main" id="{C591A39A-C60A-415E-1683-2C4FCE63CA61}"/>
              </a:ext>
            </a:extLst>
          </p:cNvPr>
          <p:cNvPicPr>
            <a:picLocks noChangeAspect="1"/>
          </p:cNvPicPr>
          <p:nvPr/>
        </p:nvPicPr>
        <p:blipFill>
          <a:blip r:embed="rId6"/>
          <a:stretch>
            <a:fillRect/>
          </a:stretch>
        </p:blipFill>
        <p:spPr>
          <a:xfrm>
            <a:off x="10990372" y="5776916"/>
            <a:ext cx="969889" cy="991733"/>
          </a:xfrm>
          <a:prstGeom prst="rect">
            <a:avLst/>
          </a:prstGeom>
        </p:spPr>
      </p:pic>
    </p:spTree>
    <p:extLst>
      <p:ext uri="{BB962C8B-B14F-4D97-AF65-F5344CB8AC3E}">
        <p14:creationId xmlns:p14="http://schemas.microsoft.com/office/powerpoint/2010/main" val="195689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3F1CB7-47B5-C255-0056-3A10FF995AD3}"/>
            </a:ext>
          </a:extLst>
        </p:cNvPr>
        <p:cNvGrpSpPr/>
        <p:nvPr/>
      </p:nvGrpSpPr>
      <p:grpSpPr>
        <a:xfrm>
          <a:off x="0" y="0"/>
          <a:ext cx="0" cy="0"/>
          <a:chOff x="0" y="0"/>
          <a:chExt cx="0" cy="0"/>
        </a:xfrm>
      </p:grpSpPr>
      <p:pic>
        <p:nvPicPr>
          <p:cNvPr id="7171" name="Picture 3" descr="Stunning pine Bonsai in cascade style, photo by 日本瑞祥愛好会. – @bonsaiempire on  Tumblr">
            <a:extLst>
              <a:ext uri="{FF2B5EF4-FFF2-40B4-BE49-F238E27FC236}">
                <a16:creationId xmlns:a16="http://schemas.microsoft.com/office/drawing/2014/main" id="{71D97B4D-6946-2C2A-C6FF-F856B9EF7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587" r="1" b="12588"/>
          <a:stretch>
            <a:fillRect/>
          </a:stretch>
        </p:blipFill>
        <p:spPr bwMode="auto">
          <a:xfrm>
            <a:off x="115116" y="3392757"/>
            <a:ext cx="4363378" cy="3264932"/>
          </a:xfrm>
          <a:prstGeom prst="rect">
            <a:avLst/>
          </a:prstGeom>
          <a:noFill/>
          <a:extLst>
            <a:ext uri="{909E8E84-426E-40DD-AFC4-6F175D3DCCD1}">
              <a14:hiddenFill xmlns:a14="http://schemas.microsoft.com/office/drawing/2010/main">
                <a:solidFill>
                  <a:srgbClr val="FFFFFF"/>
                </a:solidFill>
              </a14:hiddenFill>
            </a:ext>
          </a:extLst>
        </p:spPr>
      </p:pic>
      <p:sp>
        <p:nvSpPr>
          <p:cNvPr id="7185" name="Rectangle 7184">
            <a:extLst>
              <a:ext uri="{FF2B5EF4-FFF2-40B4-BE49-F238E27FC236}">
                <a16:creationId xmlns:a16="http://schemas.microsoft.com/office/drawing/2014/main" id="{4F697512-60F9-452A-B364-4B5E3B8DF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72D383-9561-306A-FDF0-454566817CA2}"/>
              </a:ext>
            </a:extLst>
          </p:cNvPr>
          <p:cNvSpPr>
            <a:spLocks noGrp="1"/>
          </p:cNvSpPr>
          <p:nvPr>
            <p:ph type="title"/>
          </p:nvPr>
        </p:nvSpPr>
        <p:spPr>
          <a:xfrm>
            <a:off x="4970109" y="484632"/>
            <a:ext cx="6730277" cy="1609344"/>
          </a:xfrm>
          <a:ln>
            <a:noFill/>
          </a:ln>
        </p:spPr>
        <p:txBody>
          <a:bodyPr>
            <a:normAutofit/>
          </a:bodyPr>
          <a:lstStyle/>
          <a:p>
            <a:r>
              <a:rPr lang="en-GB"/>
              <a:t>Bonsai styles</a:t>
            </a:r>
            <a:endParaRPr lang="en-GB" dirty="0"/>
          </a:p>
        </p:txBody>
      </p:sp>
      <p:pic>
        <p:nvPicPr>
          <p:cNvPr id="7173" name="Picture 5" descr="Premna">
            <a:extLst>
              <a:ext uri="{FF2B5EF4-FFF2-40B4-BE49-F238E27FC236}">
                <a16:creationId xmlns:a16="http://schemas.microsoft.com/office/drawing/2014/main" id="{91224322-D6DF-AB20-9B8C-C6399F4811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749" r="6718" b="-3"/>
          <a:stretch>
            <a:fillRect/>
          </a:stretch>
        </p:blipFill>
        <p:spPr bwMode="auto">
          <a:xfrm>
            <a:off x="115116" y="19"/>
            <a:ext cx="4363378" cy="32649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7A924399-E8C9-959A-254C-56CAE82AD735}"/>
              </a:ext>
            </a:extLst>
          </p:cNvPr>
          <p:cNvSpPr>
            <a:spLocks noGrp="1" noChangeArrowheads="1"/>
          </p:cNvSpPr>
          <p:nvPr>
            <p:ph idx="1"/>
          </p:nvPr>
        </p:nvSpPr>
        <p:spPr bwMode="auto">
          <a:xfrm>
            <a:off x="4970109" y="2121408"/>
            <a:ext cx="6730276" cy="4050792"/>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57132" rIns="0" bIns="114264" numCol="1" anchorCtr="0" compatLnSpc="1">
            <a:prstTxWarp prst="textNoShape">
              <a:avLst/>
            </a:prstTxWarp>
            <a:normAutofit lnSpcReduction="10000"/>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400" b="1" i="0" u="none" strike="noStrike" cap="none" normalizeH="0" baseline="0" dirty="0">
                <a:ln>
                  <a:noFill/>
                </a:ln>
                <a:effectLst/>
                <a:latin typeface="Aptos" panose="020B0004020202020204" pitchFamily="34" charset="0"/>
              </a:rPr>
              <a:t>Cascade (</a:t>
            </a:r>
            <a:r>
              <a:rPr kumimoji="0" lang="en-US" altLang="en-US" sz="1400" b="1" i="0" u="none" strike="noStrike" cap="none" normalizeH="0" baseline="0" dirty="0" err="1">
                <a:ln>
                  <a:noFill/>
                </a:ln>
                <a:effectLst/>
                <a:latin typeface="Aptos" panose="020B0004020202020204" pitchFamily="34" charset="0"/>
              </a:rPr>
              <a:t>Kengai</a:t>
            </a:r>
            <a:r>
              <a:rPr kumimoji="0" lang="en-US" altLang="en-US" sz="1400" b="1" i="0" u="none" strike="noStrike" cap="none" normalizeH="0" baseline="0" dirty="0">
                <a:ln>
                  <a:noFill/>
                </a:ln>
                <a:effectLst/>
                <a:latin typeface="Aptos" panose="020B0004020202020204" pitchFamily="34" charset="0"/>
              </a:rPr>
              <a:t>) and Semi-Cascade (Han-</a:t>
            </a:r>
            <a:r>
              <a:rPr kumimoji="0" lang="en-US" altLang="en-US" sz="1400" b="1" i="0" u="none" strike="noStrike" cap="none" normalizeH="0" baseline="0" dirty="0" err="1">
                <a:ln>
                  <a:noFill/>
                </a:ln>
                <a:effectLst/>
                <a:latin typeface="Aptos" panose="020B0004020202020204" pitchFamily="34" charset="0"/>
              </a:rPr>
              <a:t>kengai</a:t>
            </a:r>
            <a:r>
              <a:rPr kumimoji="0" lang="en-US" altLang="en-US" sz="1400" b="1" i="0" u="none" strike="noStrike" cap="none" normalizeH="0" baseline="0" dirty="0">
                <a:ln>
                  <a:noFill/>
                </a:ln>
                <a:effectLst/>
                <a:latin typeface="Aptos" panose="020B0004020202020204" pitchFamily="34" charset="0"/>
              </a:rPr>
              <a:t>)</a:t>
            </a:r>
            <a:endParaRPr kumimoji="0" lang="en-US" altLang="en-US" sz="14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400" b="0" i="0" u="none" strike="noStrike" cap="none" normalizeH="0" baseline="0" dirty="0">
                <a:ln>
                  <a:noFill/>
                </a:ln>
                <a:effectLst/>
                <a:latin typeface="Aptos" panose="020B0004020202020204" pitchFamily="34" charset="0"/>
              </a:rPr>
              <a:t>These styles emulate trees growing on steep cliffs, where the trunk grows downward. </a:t>
            </a:r>
          </a:p>
          <a:p>
            <a:pPr marL="0" marR="0" lvl="0" indent="0" defTabSz="914400" rtl="0" eaLnBrk="0" fontAlgn="base" latinLnBrk="0" hangingPunct="0">
              <a:spcBef>
                <a:spcPct val="0"/>
              </a:spcBef>
              <a:spcAft>
                <a:spcPts val="600"/>
              </a:spcAft>
              <a:buClrTx/>
              <a:buSzTx/>
              <a:buFontTx/>
              <a:buChar char="•"/>
              <a:tabLst/>
            </a:pPr>
            <a:r>
              <a:rPr kumimoji="0" lang="en-US" altLang="en-US" sz="1400" b="1" i="0" u="none" strike="noStrike" cap="none" normalizeH="0" baseline="0" dirty="0">
                <a:ln>
                  <a:noFill/>
                </a:ln>
                <a:effectLst/>
                <a:latin typeface="Aptos" panose="020B0004020202020204" pitchFamily="34" charset="0"/>
              </a:rPr>
              <a:t>Characteristics:</a:t>
            </a:r>
            <a:r>
              <a:rPr kumimoji="0" lang="en-US" altLang="en-US" sz="1400" b="0" i="0" u="none" strike="noStrike" cap="none" normalizeH="0" baseline="0" dirty="0">
                <a:ln>
                  <a:noFill/>
                </a:ln>
                <a:effectLst/>
                <a:latin typeface="Aptos" panose="020B0004020202020204" pitchFamily="34" charset="0"/>
              </a:rPr>
              <a:t> The trunk grows upright for a short distance and then bends sharply downward. In a full cascade, </a:t>
            </a:r>
          </a:p>
          <a:p>
            <a:pPr marL="0" marR="0" lvl="0" indent="0" defTabSz="914400" rtl="0" eaLnBrk="0" fontAlgn="base" latinLnBrk="0" hangingPunct="0">
              <a:spcBef>
                <a:spcPct val="0"/>
              </a:spcBef>
              <a:spcAft>
                <a:spcPts val="600"/>
              </a:spcAft>
              <a:buClrTx/>
              <a:buSzTx/>
              <a:buNone/>
              <a:tabLst/>
            </a:pPr>
            <a:r>
              <a:rPr kumimoji="0" lang="en-US" altLang="en-US" sz="1400" b="0" i="0" u="none" strike="noStrike" cap="none" normalizeH="0" baseline="0" dirty="0">
                <a:ln>
                  <a:noFill/>
                </a:ln>
                <a:effectLst/>
                <a:latin typeface="Aptos" panose="020B0004020202020204" pitchFamily="34" charset="0"/>
              </a:rPr>
              <a:t>the growth extends below the base of the pot. In a semi-cascade, it reaches just to or slightly below the pot's rim.</a:t>
            </a:r>
          </a:p>
          <a:p>
            <a:pPr marL="0" marR="0" lvl="0" indent="0" defTabSz="914400" rtl="0" eaLnBrk="0" fontAlgn="base" latinLnBrk="0" hangingPunct="0">
              <a:spcBef>
                <a:spcPct val="0"/>
              </a:spcBef>
              <a:spcAft>
                <a:spcPts val="600"/>
              </a:spcAft>
              <a:buClrTx/>
              <a:buSzTx/>
              <a:buNone/>
              <a:tabLst/>
            </a:pPr>
            <a:endParaRPr kumimoji="0" lang="en-US" altLang="en-US" sz="14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400" b="1" i="0" u="none" strike="noStrike" cap="none" normalizeH="0" baseline="0" dirty="0">
                <a:ln>
                  <a:noFill/>
                </a:ln>
                <a:effectLst/>
                <a:latin typeface="Aptos" panose="020B0004020202020204" pitchFamily="34" charset="0"/>
              </a:rPr>
              <a:t>How to Achieve:</a:t>
            </a:r>
            <a:endParaRPr lang="en-US" altLang="en-US" sz="1400" dirty="0">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400" b="0" i="0" u="none" strike="noStrike" cap="none" normalizeH="0" baseline="0" dirty="0">
                <a:ln>
                  <a:noFill/>
                </a:ln>
                <a:effectLst/>
                <a:latin typeface="Aptos" panose="020B0004020202020204" pitchFamily="34" charset="0"/>
              </a:rPr>
              <a:t>Select hardy, flexible species that tolerate stress, such as Junipers or Pines.</a:t>
            </a:r>
          </a:p>
          <a:p>
            <a:pPr marL="0" marR="0" lvl="0" indent="0" defTabSz="914400" rtl="0" eaLnBrk="0" fontAlgn="base" latinLnBrk="0" hangingPunct="0">
              <a:spcBef>
                <a:spcPct val="0"/>
              </a:spcBef>
              <a:spcAft>
                <a:spcPts val="600"/>
              </a:spcAft>
              <a:buClrTx/>
              <a:buSzTx/>
              <a:buFontTx/>
              <a:buChar char="•"/>
              <a:tabLst/>
            </a:pPr>
            <a:endParaRPr kumimoji="0" lang="en-US" altLang="en-US" sz="14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400" b="0" i="0" u="none" strike="noStrike" cap="none" normalizeH="0" baseline="0" dirty="0">
                <a:ln>
                  <a:noFill/>
                </a:ln>
                <a:effectLst/>
                <a:latin typeface="Aptos" panose="020B0004020202020204" pitchFamily="34" charset="0"/>
              </a:rPr>
              <a:t>Use a deep, sturdy pot to counterbalance the downward form.</a:t>
            </a:r>
          </a:p>
          <a:p>
            <a:pPr marL="0" marR="0" lvl="0" indent="0" defTabSz="914400" rtl="0" eaLnBrk="0" fontAlgn="base" latinLnBrk="0" hangingPunct="0">
              <a:spcBef>
                <a:spcPct val="0"/>
              </a:spcBef>
              <a:spcAft>
                <a:spcPts val="600"/>
              </a:spcAft>
              <a:buClrTx/>
              <a:buSzTx/>
              <a:buFontTx/>
              <a:buChar char="•"/>
              <a:tabLst/>
            </a:pPr>
            <a:endParaRPr kumimoji="0" lang="en-US" altLang="en-US" sz="14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400" b="0" i="0" u="none" strike="noStrike" cap="none" normalizeH="0" baseline="0" dirty="0">
                <a:ln>
                  <a:noFill/>
                </a:ln>
                <a:effectLst/>
                <a:latin typeface="Aptos" panose="020B0004020202020204" pitchFamily="34" charset="0"/>
              </a:rPr>
              <a:t>Strong wiring and support rods are essential to guide the trunk's dramatic downward curve.</a:t>
            </a:r>
          </a:p>
          <a:p>
            <a:pPr marL="0" marR="0" lvl="0" indent="0" defTabSz="914400" rtl="0" eaLnBrk="0" fontAlgn="base" latinLnBrk="0" hangingPunct="0">
              <a:spcBef>
                <a:spcPct val="0"/>
              </a:spcBef>
              <a:spcAft>
                <a:spcPts val="600"/>
              </a:spcAft>
              <a:buClrTx/>
              <a:buSzTx/>
              <a:buFontTx/>
              <a:buChar char="•"/>
              <a:tabLst/>
            </a:pPr>
            <a:endParaRPr kumimoji="0" lang="en-US" altLang="en-US" sz="1400" b="0" i="0" u="none" strike="noStrike" cap="none" normalizeH="0" baseline="0" dirty="0">
              <a:ln>
                <a:noFill/>
              </a:ln>
              <a:effectLst/>
              <a:latin typeface="Aptos" panose="020B0004020202020204" pitchFamily="34" charset="0"/>
            </a:endParaRPr>
          </a:p>
          <a:p>
            <a:pPr marL="0" marR="0" lvl="0" indent="0" defTabSz="914400" rtl="0" eaLnBrk="0" fontAlgn="base" latinLnBrk="0" hangingPunct="0">
              <a:spcBef>
                <a:spcPct val="0"/>
              </a:spcBef>
              <a:spcAft>
                <a:spcPts val="600"/>
              </a:spcAft>
              <a:buClrTx/>
              <a:buSzTx/>
              <a:buFontTx/>
              <a:buChar char="•"/>
              <a:tabLst/>
            </a:pPr>
            <a:r>
              <a:rPr kumimoji="0" lang="en-US" altLang="en-US" sz="1400" b="0" i="0" u="none" strike="noStrike" cap="none" normalizeH="0" baseline="0" dirty="0">
                <a:ln>
                  <a:noFill/>
                </a:ln>
                <a:effectLst/>
                <a:latin typeface="Aptos" panose="020B0004020202020204" pitchFamily="34" charset="0"/>
              </a:rPr>
              <a:t>Water carefully, as gravity can cause uneven moisture distribution. </a:t>
            </a:r>
          </a:p>
          <a:p>
            <a:pPr marL="0" marR="0" lvl="0" indent="0" defTabSz="914400" rtl="0" eaLnBrk="0" fontAlgn="base" latinLnBrk="0" hangingPunct="0">
              <a:spcBef>
                <a:spcPct val="0"/>
              </a:spcBef>
              <a:spcAft>
                <a:spcPts val="600"/>
              </a:spcAft>
              <a:buClrTx/>
              <a:buSzTx/>
              <a:buFontTx/>
              <a:buNone/>
              <a:tabLst/>
            </a:pPr>
            <a:endParaRPr kumimoji="0" lang="en-US" altLang="en-US" sz="1400" b="0" i="0" u="none" strike="noStrike" cap="none" normalizeH="0" baseline="0" dirty="0">
              <a:ln>
                <a:noFill/>
              </a:ln>
              <a:effectLst/>
              <a:latin typeface="Arial" panose="020B0604020202020204" pitchFamily="34" charset="0"/>
            </a:endParaRPr>
          </a:p>
        </p:txBody>
      </p:sp>
      <p:grpSp>
        <p:nvGrpSpPr>
          <p:cNvPr id="7187" name="Group 7186">
            <a:extLst>
              <a:ext uri="{FF2B5EF4-FFF2-40B4-BE49-F238E27FC236}">
                <a16:creationId xmlns:a16="http://schemas.microsoft.com/office/drawing/2014/main" id="{0428ACDF-AB49-4CA0-8AEB-588A85F4E5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188" name="Oval 7187">
              <a:extLst>
                <a:ext uri="{FF2B5EF4-FFF2-40B4-BE49-F238E27FC236}">
                  <a16:creationId xmlns:a16="http://schemas.microsoft.com/office/drawing/2014/main" id="{99F9B423-47B6-4093-8195-26840F0A0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189" name="Oval 7188">
              <a:extLst>
                <a:ext uri="{FF2B5EF4-FFF2-40B4-BE49-F238E27FC236}">
                  <a16:creationId xmlns:a16="http://schemas.microsoft.com/office/drawing/2014/main" id="{939B6F3D-4E09-4E56-90A3-5273F06A60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12" name="Picture 11" descr="A logo with a tree in it&#10;&#10;AI-generated content may be incorrect.">
            <a:extLst>
              <a:ext uri="{FF2B5EF4-FFF2-40B4-BE49-F238E27FC236}">
                <a16:creationId xmlns:a16="http://schemas.microsoft.com/office/drawing/2014/main" id="{6765D8E8-E727-9EC4-6098-61F40032A571}"/>
              </a:ext>
            </a:extLst>
          </p:cNvPr>
          <p:cNvPicPr>
            <a:picLocks noChangeAspect="1"/>
          </p:cNvPicPr>
          <p:nvPr/>
        </p:nvPicPr>
        <p:blipFill>
          <a:blip r:embed="rId7"/>
          <a:stretch>
            <a:fillRect/>
          </a:stretch>
        </p:blipFill>
        <p:spPr>
          <a:xfrm>
            <a:off x="11276914" y="6096912"/>
            <a:ext cx="706819" cy="722738"/>
          </a:xfrm>
          <a:prstGeom prst="rect">
            <a:avLst/>
          </a:prstGeom>
        </p:spPr>
      </p:pic>
    </p:spTree>
    <p:extLst>
      <p:ext uri="{BB962C8B-B14F-4D97-AF65-F5344CB8AC3E}">
        <p14:creationId xmlns:p14="http://schemas.microsoft.com/office/powerpoint/2010/main" val="2925193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docProps/app.xml><?xml version="1.0" encoding="utf-8"?>
<Properties xmlns="http://schemas.openxmlformats.org/officeDocument/2006/extended-properties" xmlns:vt="http://schemas.openxmlformats.org/officeDocument/2006/docPropsVTypes">
  <Template>TM03090434[[fn=Wood Type]]</Template>
  <TotalTime>248</TotalTime>
  <Words>3609</Words>
  <Application>Microsoft Office PowerPoint</Application>
  <PresentationFormat>Widescreen</PresentationFormat>
  <Paragraphs>335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Wood Type</vt:lpstr>
      <vt:lpstr>Leatherhead Bonsai Club</vt:lpstr>
      <vt:lpstr>What is Bonsai?</vt:lpstr>
      <vt:lpstr>PowerPoint Presentation</vt:lpstr>
      <vt:lpstr>PowerPoint Presentation</vt:lpstr>
      <vt:lpstr>Bonsai styles</vt:lpstr>
      <vt:lpstr>Bonsai styles</vt:lpstr>
      <vt:lpstr>Bonsai styles</vt:lpstr>
      <vt:lpstr>Bonsai styles</vt:lpstr>
      <vt:lpstr>Bonsai styles</vt:lpstr>
      <vt:lpstr>Bonsai styles</vt:lpstr>
      <vt:lpstr>Bonsai styles</vt:lpstr>
      <vt:lpstr>Bonsai styles</vt:lpstr>
      <vt:lpstr>RULE OF 3</vt:lpstr>
      <vt:lpstr>Best for begginers (INDOOR)</vt:lpstr>
      <vt:lpstr>Best for begginers (OUTDOOR)</vt:lpstr>
      <vt:lpstr>Bonsai care </vt:lpstr>
      <vt:lpstr>Bonsai Soil  </vt:lpstr>
      <vt:lpstr>Bonsai Soil  </vt:lpstr>
      <vt:lpstr>Wiring bonsai for beginners</vt:lpstr>
      <vt:lpstr>PowerPoint Presentation</vt:lpstr>
      <vt:lpstr>bonsai Tools for beginners</vt:lpstr>
    </vt:vector>
  </TitlesOfParts>
  <Company>MPS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Leatherhead Bonsai Club</dc:title>
  <dc:creator>Randall Lee K - SW-CU</dc:creator>
  <cp:lastModifiedBy>Lee Randall</cp:lastModifiedBy>
  <cp:revision>3</cp:revision>
  <dcterms:created xsi:type="dcterms:W3CDTF">2025-12-02T09:53:39Z</dcterms:created>
  <dcterms:modified xsi:type="dcterms:W3CDTF">2026-02-21T22:56:09Z</dcterms:modified>
</cp:coreProperties>
</file>